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5" r:id="rId1"/>
  </p:sldMasterIdLst>
  <p:notesMasterIdLst>
    <p:notesMasterId r:id="rId15"/>
  </p:notesMasterIdLst>
  <p:sldIdLst>
    <p:sldId id="256" r:id="rId2"/>
    <p:sldId id="261" r:id="rId3"/>
    <p:sldId id="262" r:id="rId4"/>
    <p:sldId id="263" r:id="rId5"/>
    <p:sldId id="264" r:id="rId6"/>
    <p:sldId id="257" r:id="rId7"/>
    <p:sldId id="269" r:id="rId8"/>
    <p:sldId id="270" r:id="rId9"/>
    <p:sldId id="271" r:id="rId10"/>
    <p:sldId id="272" r:id="rId11"/>
    <p:sldId id="273" r:id="rId12"/>
    <p:sldId id="260" r:id="rId13"/>
    <p:sldId id="27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98"/>
    <p:restoredTop sz="85034"/>
  </p:normalViewPr>
  <p:slideViewPr>
    <p:cSldViewPr snapToGrid="0">
      <p:cViewPr varScale="1">
        <p:scale>
          <a:sx n="108" d="100"/>
          <a:sy n="108" d="100"/>
        </p:scale>
        <p:origin x="11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486A54-F2E6-1444-9827-1E7D69146F6A}" type="datetimeFigureOut">
              <a:rPr lang="en-US" smtClean="0"/>
              <a:t>12/1/23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19CD37-ED6D-C642-A8AD-DC63FBE91A41}" type="slidenum">
              <a:rPr lang="en-US" smtClean="0"/>
              <a:t>‹#›</a:t>
            </a:fld>
            <a:endParaRPr lang="en-US"/>
          </a:p>
        </p:txBody>
      </p:sp>
    </p:spTree>
    <p:extLst>
      <p:ext uri="{BB962C8B-B14F-4D97-AF65-F5344CB8AC3E}">
        <p14:creationId xmlns:p14="http://schemas.microsoft.com/office/powerpoint/2010/main" val="3439917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www.cdph.ca.gov</a:t>
            </a:r>
            <a:r>
              <a:rPr lang="en-US" dirty="0"/>
              <a:t>/Programs/CID/DCDC/CDPH%20Document%20Library/</a:t>
            </a:r>
            <a:r>
              <a:rPr lang="en-US" dirty="0" err="1"/>
              <a:t>ReportableDiseases.pdf</a:t>
            </a:r>
            <a:endParaRPr lang="en-US" dirty="0"/>
          </a:p>
          <a:p>
            <a:endParaRPr lang="en-US" dirty="0"/>
          </a:p>
          <a:p>
            <a:r>
              <a:rPr lang="en-US" sz="1200" dirty="0"/>
              <a:t>FAX ✆✉ = Report by electronic transmission within one working day of identification</a:t>
            </a:r>
          </a:p>
          <a:p>
            <a:endParaRPr lang="en-US" sz="1200" dirty="0"/>
          </a:p>
          <a:p>
            <a:r>
              <a:rPr lang="en-US" sz="1200" dirty="0"/>
              <a:t>WEEK = reported within seven calendar days of identification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419CD37-ED6D-C642-A8AD-DC63FBE91A41}" type="slidenum">
              <a:rPr lang="en-US" smtClean="0"/>
              <a:t>2</a:t>
            </a:fld>
            <a:endParaRPr lang="en-US"/>
          </a:p>
        </p:txBody>
      </p:sp>
    </p:spTree>
    <p:extLst>
      <p:ext uri="{BB962C8B-B14F-4D97-AF65-F5344CB8AC3E}">
        <p14:creationId xmlns:p14="http://schemas.microsoft.com/office/powerpoint/2010/main" val="3624730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publichealth.lacounty.gov</a:t>
            </a:r>
            <a:r>
              <a:rPr lang="en-US" dirty="0"/>
              <a:t>/</a:t>
            </a:r>
            <a:r>
              <a:rPr lang="en-US" dirty="0" err="1"/>
              <a:t>acd</a:t>
            </a:r>
            <a:r>
              <a:rPr lang="en-US" dirty="0"/>
              <a:t>/Diseases/</a:t>
            </a:r>
            <a:r>
              <a:rPr lang="en-US" dirty="0" err="1"/>
              <a:t>EpiForms</a:t>
            </a:r>
            <a:r>
              <a:rPr lang="en-US" dirty="0"/>
              <a:t>/Malaria%20Case%20Report-CDPH%208657.pdf</a:t>
            </a:r>
          </a:p>
        </p:txBody>
      </p:sp>
      <p:sp>
        <p:nvSpPr>
          <p:cNvPr id="4" name="Slide Number Placeholder 3"/>
          <p:cNvSpPr>
            <a:spLocks noGrp="1"/>
          </p:cNvSpPr>
          <p:nvPr>
            <p:ph type="sldNum" sz="quarter" idx="5"/>
          </p:nvPr>
        </p:nvSpPr>
        <p:spPr/>
        <p:txBody>
          <a:bodyPr/>
          <a:lstStyle/>
          <a:p>
            <a:fld id="{1419CD37-ED6D-C642-A8AD-DC63FBE91A41}" type="slidenum">
              <a:rPr lang="en-US" smtClean="0"/>
              <a:t>3</a:t>
            </a:fld>
            <a:endParaRPr lang="en-US"/>
          </a:p>
        </p:txBody>
      </p:sp>
    </p:spTree>
    <p:extLst>
      <p:ext uri="{BB962C8B-B14F-4D97-AF65-F5344CB8AC3E}">
        <p14:creationId xmlns:p14="http://schemas.microsoft.com/office/powerpoint/2010/main" val="3753987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catalog.data.gov</a:t>
            </a:r>
            <a:r>
              <a:rPr lang="en-US" dirty="0"/>
              <a:t>/dataset/infectious-diseases-by-disease-county-year-and-sex-d8912</a:t>
            </a:r>
          </a:p>
        </p:txBody>
      </p:sp>
      <p:sp>
        <p:nvSpPr>
          <p:cNvPr id="4" name="Slide Number Placeholder 3"/>
          <p:cNvSpPr>
            <a:spLocks noGrp="1"/>
          </p:cNvSpPr>
          <p:nvPr>
            <p:ph type="sldNum" sz="quarter" idx="5"/>
          </p:nvPr>
        </p:nvSpPr>
        <p:spPr/>
        <p:txBody>
          <a:bodyPr/>
          <a:lstStyle/>
          <a:p>
            <a:fld id="{1419CD37-ED6D-C642-A8AD-DC63FBE91A41}" type="slidenum">
              <a:rPr lang="en-US" smtClean="0"/>
              <a:t>4</a:t>
            </a:fld>
            <a:endParaRPr lang="en-US"/>
          </a:p>
        </p:txBody>
      </p:sp>
    </p:spTree>
    <p:extLst>
      <p:ext uri="{BB962C8B-B14F-4D97-AF65-F5344CB8AC3E}">
        <p14:creationId xmlns:p14="http://schemas.microsoft.com/office/powerpoint/2010/main" val="3691518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40C28"/>
                </a:solidFill>
                <a:effectLst/>
                <a:latin typeface="Google Sans"/>
              </a:rPr>
              <a:t>kok</a:t>
            </a:r>
            <a:r>
              <a:rPr lang="en-US" b="0" i="0" dirty="0">
                <a:solidFill>
                  <a:srgbClr val="040C28"/>
                </a:solidFill>
                <a:effectLst/>
                <a:latin typeface="Google Sans"/>
              </a:rPr>
              <a:t>-SID-</a:t>
            </a:r>
            <a:r>
              <a:rPr lang="en-US" b="0" i="0" dirty="0" err="1">
                <a:solidFill>
                  <a:srgbClr val="040C28"/>
                </a:solidFill>
                <a:effectLst/>
                <a:latin typeface="Google Sans"/>
              </a:rPr>
              <a:t>ee</a:t>
            </a:r>
            <a:r>
              <a:rPr lang="en-US" b="0" i="0" dirty="0">
                <a:solidFill>
                  <a:srgbClr val="040C28"/>
                </a:solidFill>
                <a:effectLst/>
                <a:latin typeface="Google Sans"/>
              </a:rPr>
              <a:t>-oy-doh-my-KOH-sis</a:t>
            </a:r>
            <a:endParaRPr lang="en-US" dirty="0"/>
          </a:p>
        </p:txBody>
      </p:sp>
      <p:sp>
        <p:nvSpPr>
          <p:cNvPr id="4" name="Slide Number Placeholder 3"/>
          <p:cNvSpPr>
            <a:spLocks noGrp="1"/>
          </p:cNvSpPr>
          <p:nvPr>
            <p:ph type="sldNum" sz="quarter" idx="5"/>
          </p:nvPr>
        </p:nvSpPr>
        <p:spPr/>
        <p:txBody>
          <a:bodyPr/>
          <a:lstStyle/>
          <a:p>
            <a:fld id="{1419CD37-ED6D-C642-A8AD-DC63FBE91A41}" type="slidenum">
              <a:rPr lang="en-US" smtClean="0"/>
              <a:t>6</a:t>
            </a:fld>
            <a:endParaRPr lang="en-US"/>
          </a:p>
        </p:txBody>
      </p:sp>
    </p:spTree>
    <p:extLst>
      <p:ext uri="{BB962C8B-B14F-4D97-AF65-F5344CB8AC3E}">
        <p14:creationId xmlns:p14="http://schemas.microsoft.com/office/powerpoint/2010/main" val="3805707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212529"/>
                </a:solidFill>
                <a:effectLst/>
                <a:latin typeface="Lato" panose="020F0502020204030203" pitchFamily="34" charset="0"/>
              </a:rPr>
              <a:t>Coccidioidomycosis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dirty="0">
              <a:solidFill>
                <a:srgbClr val="212529"/>
              </a:solidFill>
              <a:effectLst/>
              <a:latin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Lato" panose="020F0502020204030203" pitchFamily="34" charset="0"/>
                <a:ea typeface="Lato" panose="020F0502020204030203" pitchFamily="34" charset="0"/>
                <a:cs typeface="Lato" panose="020F0502020204030203" pitchFamily="34" charset="0"/>
              </a:rPr>
              <a:t>The significant drop observed in year 2020 is likely impacted by COVID, an timepoint at which most health resources are divested toward controlling the new SARs-Cov2 Virus.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dirty="0">
              <a:solidFill>
                <a:srgbClr val="212529"/>
              </a:solidFill>
              <a:effectLst/>
              <a:latin typeface="Lato" panose="020F0502020204030203" pitchFamily="34" charset="0"/>
            </a:endParaRPr>
          </a:p>
          <a:p>
            <a:endParaRPr lang="en-US" dirty="0"/>
          </a:p>
        </p:txBody>
      </p:sp>
      <p:sp>
        <p:nvSpPr>
          <p:cNvPr id="4" name="Slide Number Placeholder 3"/>
          <p:cNvSpPr>
            <a:spLocks noGrp="1"/>
          </p:cNvSpPr>
          <p:nvPr>
            <p:ph type="sldNum" sz="quarter" idx="5"/>
          </p:nvPr>
        </p:nvSpPr>
        <p:spPr/>
        <p:txBody>
          <a:bodyPr/>
          <a:lstStyle/>
          <a:p>
            <a:fld id="{1419CD37-ED6D-C642-A8AD-DC63FBE91A41}" type="slidenum">
              <a:rPr lang="en-US" smtClean="0"/>
              <a:t>7</a:t>
            </a:fld>
            <a:endParaRPr lang="en-US"/>
          </a:p>
        </p:txBody>
      </p:sp>
    </p:spTree>
    <p:extLst>
      <p:ext uri="{BB962C8B-B14F-4D97-AF65-F5344CB8AC3E}">
        <p14:creationId xmlns:p14="http://schemas.microsoft.com/office/powerpoint/2010/main" val="476019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9CD37-ED6D-C642-A8AD-DC63FBE91A41}" type="slidenum">
              <a:rPr lang="en-US" smtClean="0"/>
              <a:t>9</a:t>
            </a:fld>
            <a:endParaRPr lang="en-US"/>
          </a:p>
        </p:txBody>
      </p:sp>
    </p:spTree>
    <p:extLst>
      <p:ext uri="{BB962C8B-B14F-4D97-AF65-F5344CB8AC3E}">
        <p14:creationId xmlns:p14="http://schemas.microsoft.com/office/powerpoint/2010/main" val="1990093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Kaak</a:t>
            </a:r>
            <a:r>
              <a:rPr lang="en-US" dirty="0"/>
              <a:t>-see </a:t>
            </a:r>
          </a:p>
          <a:p>
            <a:r>
              <a:rPr lang="en-US" dirty="0"/>
              <a:t>https://</a:t>
            </a:r>
            <a:r>
              <a:rPr lang="en-US" dirty="0" err="1"/>
              <a:t>www.cdph.ca.gov</a:t>
            </a:r>
            <a:r>
              <a:rPr lang="en-US" dirty="0"/>
              <a:t>/Programs/CID/DCDC/Pages/</a:t>
            </a:r>
            <a:r>
              <a:rPr lang="en-US" dirty="0" err="1"/>
              <a:t>Coccidioidomycosis.aspx</a:t>
            </a:r>
            <a:endParaRPr lang="en-US" dirty="0"/>
          </a:p>
        </p:txBody>
      </p:sp>
      <p:sp>
        <p:nvSpPr>
          <p:cNvPr id="4" name="Slide Number Placeholder 3"/>
          <p:cNvSpPr>
            <a:spLocks noGrp="1"/>
          </p:cNvSpPr>
          <p:nvPr>
            <p:ph type="sldNum" sz="quarter" idx="5"/>
          </p:nvPr>
        </p:nvSpPr>
        <p:spPr/>
        <p:txBody>
          <a:bodyPr/>
          <a:lstStyle/>
          <a:p>
            <a:fld id="{1419CD37-ED6D-C642-A8AD-DC63FBE91A41}" type="slidenum">
              <a:rPr lang="en-US" smtClean="0"/>
              <a:t>10</a:t>
            </a:fld>
            <a:endParaRPr lang="en-US"/>
          </a:p>
        </p:txBody>
      </p:sp>
    </p:spTree>
    <p:extLst>
      <p:ext uri="{BB962C8B-B14F-4D97-AF65-F5344CB8AC3E}">
        <p14:creationId xmlns:p14="http://schemas.microsoft.com/office/powerpoint/2010/main" val="825723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Lato" panose="020F0502020204030203" pitchFamily="34" charset="0"/>
              </a:rPr>
              <a:t>Public health surveillance is itself a really interdisciplinary team effort - first you need providers and laboratories reporting these cases to local health departments, which is potentially followed by fieldwork to examine and identify sources of outbreaks, then the Department of Health aggregates these information across regions and entire data analyst teams are dedicated to cleaning and extracting valuable information from the data to identify potential risk factors and inform future prevention planning.</a:t>
            </a:r>
          </a:p>
          <a:p>
            <a:endParaRPr lang="en-US" dirty="0"/>
          </a:p>
        </p:txBody>
      </p:sp>
      <p:sp>
        <p:nvSpPr>
          <p:cNvPr id="4" name="Slide Number Placeholder 3"/>
          <p:cNvSpPr>
            <a:spLocks noGrp="1"/>
          </p:cNvSpPr>
          <p:nvPr>
            <p:ph type="sldNum" sz="quarter" idx="5"/>
          </p:nvPr>
        </p:nvSpPr>
        <p:spPr/>
        <p:txBody>
          <a:bodyPr/>
          <a:lstStyle/>
          <a:p>
            <a:fld id="{1419CD37-ED6D-C642-A8AD-DC63FBE91A41}" type="slidenum">
              <a:rPr lang="en-US" smtClean="0"/>
              <a:t>12</a:t>
            </a:fld>
            <a:endParaRPr lang="en-US"/>
          </a:p>
        </p:txBody>
      </p:sp>
    </p:spTree>
    <p:extLst>
      <p:ext uri="{BB962C8B-B14F-4D97-AF65-F5344CB8AC3E}">
        <p14:creationId xmlns:p14="http://schemas.microsoft.com/office/powerpoint/2010/main" val="1566166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9FCE9-4451-79CC-E702-25A748C91F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0E13FC-F84D-E9E9-A1ED-786D62CDD7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BD6112-FD28-2890-1B81-1623F37083A1}"/>
              </a:ext>
            </a:extLst>
          </p:cNvPr>
          <p:cNvSpPr>
            <a:spLocks noGrp="1"/>
          </p:cNvSpPr>
          <p:nvPr>
            <p:ph type="dt" sz="half" idx="10"/>
          </p:nvPr>
        </p:nvSpPr>
        <p:spPr/>
        <p:txBody>
          <a:bodyPr/>
          <a:lstStyle/>
          <a:p>
            <a:pPr algn="l"/>
            <a:fld id="{0DCFB061-4267-4D9F-8017-6F550D3068DF}" type="datetime1">
              <a:rPr lang="en-US" smtClean="0"/>
              <a:t>12/1/23</a:t>
            </a:fld>
            <a:endParaRPr lang="en-US" dirty="0"/>
          </a:p>
        </p:txBody>
      </p:sp>
      <p:sp>
        <p:nvSpPr>
          <p:cNvPr id="5" name="Footer Placeholder 4">
            <a:extLst>
              <a:ext uri="{FF2B5EF4-FFF2-40B4-BE49-F238E27FC236}">
                <a16:creationId xmlns:a16="http://schemas.microsoft.com/office/drawing/2014/main" id="{0F61A643-274C-4EAA-BC98-6978D6275F91}"/>
              </a:ext>
            </a:extLst>
          </p:cNvPr>
          <p:cNvSpPr>
            <a:spLocks noGrp="1"/>
          </p:cNvSpPr>
          <p:nvPr>
            <p:ph type="ftr" sz="quarter" idx="11"/>
          </p:nvPr>
        </p:nvSpPr>
        <p:spPr/>
        <p:txBody>
          <a:bodyPr/>
          <a:lstStyle/>
          <a:p>
            <a:pPr algn="l"/>
            <a:endParaRPr lang="en-US" dirty="0"/>
          </a:p>
        </p:txBody>
      </p:sp>
      <p:sp>
        <p:nvSpPr>
          <p:cNvPr id="6" name="Slide Number Placeholder 5">
            <a:extLst>
              <a:ext uri="{FF2B5EF4-FFF2-40B4-BE49-F238E27FC236}">
                <a16:creationId xmlns:a16="http://schemas.microsoft.com/office/drawing/2014/main" id="{E4E3819A-C742-1AEA-EB8E-B4428272547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991181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FEC66-FAE2-413A-FCBE-682779DF66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BBF83F-1E61-9345-77C2-B1E10E7000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ED4283-4B37-6F6A-F907-6C63ACB5373E}"/>
              </a:ext>
            </a:extLst>
          </p:cNvPr>
          <p:cNvSpPr>
            <a:spLocks noGrp="1"/>
          </p:cNvSpPr>
          <p:nvPr>
            <p:ph type="dt" sz="half" idx="10"/>
          </p:nvPr>
        </p:nvSpPr>
        <p:spPr/>
        <p:txBody>
          <a:bodyPr/>
          <a:lstStyle/>
          <a:p>
            <a:fld id="{8141BC61-5547-4A60-8DA1-6699760D9972}" type="datetime1">
              <a:rPr lang="en-US" smtClean="0"/>
              <a:t>12/1/23</a:t>
            </a:fld>
            <a:endParaRPr lang="en-US" dirty="0"/>
          </a:p>
        </p:txBody>
      </p:sp>
      <p:sp>
        <p:nvSpPr>
          <p:cNvPr id="5" name="Footer Placeholder 4">
            <a:extLst>
              <a:ext uri="{FF2B5EF4-FFF2-40B4-BE49-F238E27FC236}">
                <a16:creationId xmlns:a16="http://schemas.microsoft.com/office/drawing/2014/main" id="{CBC00F64-04B7-E44D-ACAD-C24367F97D3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FA18966-D0F7-E2AB-3DEF-8FC313E277D1}"/>
              </a:ext>
            </a:extLst>
          </p:cNvPr>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153567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409FE9-A00D-5CC0-9BD2-EF8A88182C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0069C6-E4B0-C0E8-9121-CCE89EE18C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E75B67-20AC-CDA4-B9DD-D454C7406FCD}"/>
              </a:ext>
            </a:extLst>
          </p:cNvPr>
          <p:cNvSpPr>
            <a:spLocks noGrp="1"/>
          </p:cNvSpPr>
          <p:nvPr>
            <p:ph type="dt" sz="half" idx="10"/>
          </p:nvPr>
        </p:nvSpPr>
        <p:spPr/>
        <p:txBody>
          <a:bodyPr/>
          <a:lstStyle/>
          <a:p>
            <a:fld id="{24B9D1C6-60D0-4CD1-8F31-F912522EB041}" type="datetime1">
              <a:rPr lang="en-US" smtClean="0"/>
              <a:t>12/1/23</a:t>
            </a:fld>
            <a:endParaRPr lang="en-US" dirty="0"/>
          </a:p>
        </p:txBody>
      </p:sp>
      <p:sp>
        <p:nvSpPr>
          <p:cNvPr id="5" name="Footer Placeholder 4">
            <a:extLst>
              <a:ext uri="{FF2B5EF4-FFF2-40B4-BE49-F238E27FC236}">
                <a16:creationId xmlns:a16="http://schemas.microsoft.com/office/drawing/2014/main" id="{0482A6A4-791C-1A9A-E9A4-AF6EEA25C77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447310-88AF-6A09-9697-E470400C2B30}"/>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198334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7B605-3CEA-F958-D0B3-1CA28E6C1B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3796ED-756C-8C26-B99D-67D8AB48C0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5F467-3FC5-E2B9-F9DC-AFE7FBCFE7CB}"/>
              </a:ext>
            </a:extLst>
          </p:cNvPr>
          <p:cNvSpPr>
            <a:spLocks noGrp="1"/>
          </p:cNvSpPr>
          <p:nvPr>
            <p:ph type="dt" sz="half" idx="10"/>
          </p:nvPr>
        </p:nvSpPr>
        <p:spPr/>
        <p:txBody>
          <a:bodyPr/>
          <a:lstStyle/>
          <a:p>
            <a:fld id="{47A4ED5C-5A53-433E-8A55-46F54CE81DA5}" type="datetime1">
              <a:rPr lang="en-US" smtClean="0"/>
              <a:t>12/1/23</a:t>
            </a:fld>
            <a:endParaRPr lang="en-US" dirty="0"/>
          </a:p>
        </p:txBody>
      </p:sp>
      <p:sp>
        <p:nvSpPr>
          <p:cNvPr id="5" name="Footer Placeholder 4">
            <a:extLst>
              <a:ext uri="{FF2B5EF4-FFF2-40B4-BE49-F238E27FC236}">
                <a16:creationId xmlns:a16="http://schemas.microsoft.com/office/drawing/2014/main" id="{4F345D0E-1F15-732C-6686-ADB5AFF5E76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02C2B8-519F-9B97-1BF5-2634817250ED}"/>
              </a:ext>
            </a:extLst>
          </p:cNvPr>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536427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CCB7F-7F89-79B2-E5F3-5204ACA17F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AECA03-5821-5FAC-D3D3-A09629BFD0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505D94-7796-1DF7-1217-4FF747200B52}"/>
              </a:ext>
            </a:extLst>
          </p:cNvPr>
          <p:cNvSpPr>
            <a:spLocks noGrp="1"/>
          </p:cNvSpPr>
          <p:nvPr>
            <p:ph type="dt" sz="half" idx="10"/>
          </p:nvPr>
        </p:nvSpPr>
        <p:spPr/>
        <p:txBody>
          <a:bodyPr/>
          <a:lstStyle/>
          <a:p>
            <a:fld id="{29CABC0C-B6DF-45E9-B954-11C99AA62C3E}" type="datetime1">
              <a:rPr lang="en-US" smtClean="0"/>
              <a:t>12/1/23</a:t>
            </a:fld>
            <a:endParaRPr lang="en-US" dirty="0"/>
          </a:p>
        </p:txBody>
      </p:sp>
      <p:sp>
        <p:nvSpPr>
          <p:cNvPr id="5" name="Footer Placeholder 4">
            <a:extLst>
              <a:ext uri="{FF2B5EF4-FFF2-40B4-BE49-F238E27FC236}">
                <a16:creationId xmlns:a16="http://schemas.microsoft.com/office/drawing/2014/main" id="{3AEAAB60-4BF6-ECFB-661A-5E007848D19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20B7C3-B493-DADD-123F-92F591181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892758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124CF-D48F-3FCD-6557-AA28531AAE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EF4422-5CC7-9B30-910A-6532F1012D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FBB9FE-55FF-312B-9486-65D31BF53A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A5DAB4-EE0E-9D35-D8C6-8F65DE1D057C}"/>
              </a:ext>
            </a:extLst>
          </p:cNvPr>
          <p:cNvSpPr>
            <a:spLocks noGrp="1"/>
          </p:cNvSpPr>
          <p:nvPr>
            <p:ph type="dt" sz="half" idx="10"/>
          </p:nvPr>
        </p:nvSpPr>
        <p:spPr/>
        <p:txBody>
          <a:bodyPr/>
          <a:lstStyle/>
          <a:p>
            <a:fld id="{A4AB71B9-2624-4F21-93EE-35A78B1A0DAD}" type="datetime1">
              <a:rPr lang="en-US" smtClean="0"/>
              <a:t>12/1/23</a:t>
            </a:fld>
            <a:endParaRPr lang="en-US" dirty="0"/>
          </a:p>
        </p:txBody>
      </p:sp>
      <p:sp>
        <p:nvSpPr>
          <p:cNvPr id="6" name="Footer Placeholder 5">
            <a:extLst>
              <a:ext uri="{FF2B5EF4-FFF2-40B4-BE49-F238E27FC236}">
                <a16:creationId xmlns:a16="http://schemas.microsoft.com/office/drawing/2014/main" id="{7FCA93C7-E12E-1025-CB71-04926B071E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4A3008-EF9E-4129-90F5-C364A7E23416}"/>
              </a:ext>
            </a:extLst>
          </p:cNvPr>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4233850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E2833-BF9C-4BF3-398A-A9FFFBA929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2EF75C-B4BA-E2C1-5084-2EFF5F12CF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E61E9A-813E-481D-D0AE-4841EAD790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3147E9-3913-BC9C-AE34-FDD42C5CE9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D9558C-0D9F-46C4-68D3-AA5C145039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A7EEAC-30E0-0618-862D-5A2EA01BC7AC}"/>
              </a:ext>
            </a:extLst>
          </p:cNvPr>
          <p:cNvSpPr>
            <a:spLocks noGrp="1"/>
          </p:cNvSpPr>
          <p:nvPr>
            <p:ph type="dt" sz="half" idx="10"/>
          </p:nvPr>
        </p:nvSpPr>
        <p:spPr/>
        <p:txBody>
          <a:bodyPr/>
          <a:lstStyle/>
          <a:p>
            <a:fld id="{4AF8082C-0922-4249-A612-B415F5231620}" type="datetime1">
              <a:rPr lang="en-US" smtClean="0"/>
              <a:t>12/1/23</a:t>
            </a:fld>
            <a:endParaRPr lang="en-US" dirty="0"/>
          </a:p>
        </p:txBody>
      </p:sp>
      <p:sp>
        <p:nvSpPr>
          <p:cNvPr id="8" name="Footer Placeholder 7">
            <a:extLst>
              <a:ext uri="{FF2B5EF4-FFF2-40B4-BE49-F238E27FC236}">
                <a16:creationId xmlns:a16="http://schemas.microsoft.com/office/drawing/2014/main" id="{7DCE2F51-A968-5DA2-BC27-04F877E698D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E67A2CC-95AE-B57E-4ED0-B552FD0D205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53173496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7659B-F8DA-160F-A7E2-7FA3EF812D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D3AF4F-E662-E40A-7508-B935511A6866}"/>
              </a:ext>
            </a:extLst>
          </p:cNvPr>
          <p:cNvSpPr>
            <a:spLocks noGrp="1"/>
          </p:cNvSpPr>
          <p:nvPr>
            <p:ph type="dt" sz="half" idx="10"/>
          </p:nvPr>
        </p:nvSpPr>
        <p:spPr/>
        <p:txBody>
          <a:bodyPr/>
          <a:lstStyle/>
          <a:p>
            <a:fld id="{005CD215-1C45-48A0-8534-39FFE8A7C95A}" type="datetime1">
              <a:rPr lang="en-US" smtClean="0"/>
              <a:t>12/1/23</a:t>
            </a:fld>
            <a:endParaRPr lang="en-US" dirty="0"/>
          </a:p>
        </p:txBody>
      </p:sp>
      <p:sp>
        <p:nvSpPr>
          <p:cNvPr id="4" name="Footer Placeholder 3">
            <a:extLst>
              <a:ext uri="{FF2B5EF4-FFF2-40B4-BE49-F238E27FC236}">
                <a16:creationId xmlns:a16="http://schemas.microsoft.com/office/drawing/2014/main" id="{B392E5BD-06C6-7B92-BACB-EE855287771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AB44A96-DA4F-2234-A7EB-65CE853014B5}"/>
              </a:ext>
            </a:extLst>
          </p:cNvPr>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604137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912479-C99F-00D7-454B-8F5D0ED35BBD}"/>
              </a:ext>
            </a:extLst>
          </p:cNvPr>
          <p:cNvSpPr>
            <a:spLocks noGrp="1"/>
          </p:cNvSpPr>
          <p:nvPr>
            <p:ph type="dt" sz="half" idx="10"/>
          </p:nvPr>
        </p:nvSpPr>
        <p:spPr/>
        <p:txBody>
          <a:bodyPr/>
          <a:lstStyle/>
          <a:p>
            <a:fld id="{D3363A0F-DEF3-4134-98D0-2E1276938A8B}" type="datetime1">
              <a:rPr lang="en-US" smtClean="0"/>
              <a:t>12/1/23</a:t>
            </a:fld>
            <a:endParaRPr lang="en-US" dirty="0"/>
          </a:p>
        </p:txBody>
      </p:sp>
      <p:sp>
        <p:nvSpPr>
          <p:cNvPr id="3" name="Footer Placeholder 2">
            <a:extLst>
              <a:ext uri="{FF2B5EF4-FFF2-40B4-BE49-F238E27FC236}">
                <a16:creationId xmlns:a16="http://schemas.microsoft.com/office/drawing/2014/main" id="{054682B7-07D0-08A8-5598-71F9925CD48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75D57FE-5E79-1AE8-C2CA-CBC008F6E17B}"/>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15912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F8E39-DC5D-AD23-778E-C456B23382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CBA665-0833-856B-D42A-4559023C9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E6A20E-6C02-1034-3B11-73655FB24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224624-2879-9C7E-A262-1405E297A18B}"/>
              </a:ext>
            </a:extLst>
          </p:cNvPr>
          <p:cNvSpPr>
            <a:spLocks noGrp="1"/>
          </p:cNvSpPr>
          <p:nvPr>
            <p:ph type="dt" sz="half" idx="10"/>
          </p:nvPr>
        </p:nvSpPr>
        <p:spPr/>
        <p:txBody>
          <a:bodyPr/>
          <a:lstStyle/>
          <a:p>
            <a:fld id="{61A2E4C8-2960-4ADD-862C-4D9643CB15AC}" type="datetime1">
              <a:rPr lang="en-US" smtClean="0"/>
              <a:t>12/1/23</a:t>
            </a:fld>
            <a:endParaRPr lang="en-US" dirty="0"/>
          </a:p>
        </p:txBody>
      </p:sp>
      <p:sp>
        <p:nvSpPr>
          <p:cNvPr id="6" name="Footer Placeholder 5">
            <a:extLst>
              <a:ext uri="{FF2B5EF4-FFF2-40B4-BE49-F238E27FC236}">
                <a16:creationId xmlns:a16="http://schemas.microsoft.com/office/drawing/2014/main" id="{B02AE7C8-B561-1F91-252D-8EC1FC47D88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5B7705C-0746-EEFB-6147-6BB7E64DEEF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749515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1088D-11EB-8491-CE02-27348538C0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9DFE6E-BBE0-59C4-8869-7B31FD5904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15D71F-5CCA-E61D-457F-59134C35A8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90F3F0-8DB5-6E6B-8D32-27DFC7EBA926}"/>
              </a:ext>
            </a:extLst>
          </p:cNvPr>
          <p:cNvSpPr>
            <a:spLocks noGrp="1"/>
          </p:cNvSpPr>
          <p:nvPr>
            <p:ph type="dt" sz="half" idx="10"/>
          </p:nvPr>
        </p:nvSpPr>
        <p:spPr/>
        <p:txBody>
          <a:bodyPr/>
          <a:lstStyle/>
          <a:p>
            <a:fld id="{48BDEA15-09CD-4275-A8E0-385C965F48B0}" type="datetime1">
              <a:rPr lang="en-US" smtClean="0"/>
              <a:t>12/1/23</a:t>
            </a:fld>
            <a:endParaRPr lang="en-US" dirty="0"/>
          </a:p>
        </p:txBody>
      </p:sp>
      <p:sp>
        <p:nvSpPr>
          <p:cNvPr id="6" name="Footer Placeholder 5">
            <a:extLst>
              <a:ext uri="{FF2B5EF4-FFF2-40B4-BE49-F238E27FC236}">
                <a16:creationId xmlns:a16="http://schemas.microsoft.com/office/drawing/2014/main" id="{A2B0BAA4-FFD9-037D-19FE-D88E48853A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73ADA5-074F-A08C-C598-4F6A6EA75D60}"/>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003014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9CC36F-A5B7-4A1C-C790-C23CD89E96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40EB35-10ED-0EEF-95A6-B7FE3BD42B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5664BA-B361-1E81-78C3-A43C7FFA11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F8082C-0922-4249-A612-B415F5231620}" type="datetime1">
              <a:rPr lang="en-US" smtClean="0"/>
              <a:t>12/1/23</a:t>
            </a:fld>
            <a:endParaRPr lang="en-US" dirty="0"/>
          </a:p>
        </p:txBody>
      </p:sp>
      <p:sp>
        <p:nvSpPr>
          <p:cNvPr id="5" name="Footer Placeholder 4">
            <a:extLst>
              <a:ext uri="{FF2B5EF4-FFF2-40B4-BE49-F238E27FC236}">
                <a16:creationId xmlns:a16="http://schemas.microsoft.com/office/drawing/2014/main" id="{FA406A74-6044-B98B-8F76-B098DBFDFB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17B7690-6A04-4C3E-7DD0-BCABE71E49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815394864"/>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Fang.Liu1@Pennmedicine.upenn.edu"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cdph.ca.gov/Programs/CID/DCDC/Pages/Coccidioidomycosis.aspx" TargetMode="External"/><Relationship Id="rId4" Type="http://schemas.openxmlformats.org/officeDocument/2006/relationships/image" Target="../media/image12.gif"/></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hyperlink" Target="https://www.cdph.ca.gov/Programs/CID/DCDC/CDPH%20Document%20Library/ReportableDiseases.pdf" TargetMode="External"/><Relationship Id="rId7" Type="http://schemas.openxmlformats.org/officeDocument/2006/relationships/hyperlink" Target="https://www.cdph.ca.gov/Programs/CID/DCDC/Pages/EpiSummariesofCDsCA.aspx" TargetMode="External"/><Relationship Id="rId2" Type="http://schemas.openxmlformats.org/officeDocument/2006/relationships/hyperlink" Target="https://catalog.data.gov/dataset/infectious-diseases-by-disease-county-year-and-sex-d8912" TargetMode="External"/><Relationship Id="rId1" Type="http://schemas.openxmlformats.org/officeDocument/2006/relationships/slideLayout" Target="../slideLayouts/slideLayout2.xml"/><Relationship Id="rId6" Type="http://schemas.openxmlformats.org/officeDocument/2006/relationships/hyperlink" Target="https://www.cdph.ca.gov/Programs/CID/DCDC/Pages/Coccidioidomycosis.aspx" TargetMode="External"/><Relationship Id="rId5" Type="http://schemas.openxmlformats.org/officeDocument/2006/relationships/hyperlink" Target="https://www.cdc.gov/campylobacter/index.html" TargetMode="External"/><Relationship Id="rId4" Type="http://schemas.openxmlformats.org/officeDocument/2006/relationships/hyperlink" Target="https://www.cdph.ca.gov/Programs/PSB/Pages/CommunicableDiseaseControl.aspx"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Red blood cells and red cells&#10;&#10;Description automatically generated">
            <a:extLst>
              <a:ext uri="{FF2B5EF4-FFF2-40B4-BE49-F238E27FC236}">
                <a16:creationId xmlns:a16="http://schemas.microsoft.com/office/drawing/2014/main" id="{14B1FB39-01EF-438B-AA5C-A6EBDD2F18E6}"/>
              </a:ext>
            </a:extLst>
          </p:cNvPr>
          <p:cNvPicPr>
            <a:picLocks noChangeAspect="1"/>
          </p:cNvPicPr>
          <p:nvPr/>
        </p:nvPicPr>
        <p:blipFill rotWithShape="1">
          <a:blip r:embed="rId2"/>
          <a:srcRect l="9687" r="6321"/>
          <a:stretch/>
        </p:blipFill>
        <p:spPr>
          <a:xfrm>
            <a:off x="1245704" y="1627977"/>
            <a:ext cx="5221357" cy="2844076"/>
          </a:xfrm>
          <a:prstGeom prst="rect">
            <a:avLst/>
          </a:prstGeom>
        </p:spPr>
      </p:pic>
      <p:sp>
        <p:nvSpPr>
          <p:cNvPr id="2" name="Title 1">
            <a:extLst>
              <a:ext uri="{FF2B5EF4-FFF2-40B4-BE49-F238E27FC236}">
                <a16:creationId xmlns:a16="http://schemas.microsoft.com/office/drawing/2014/main" id="{C40A1E2E-1B6C-C2E8-C7D1-A456C74F39E9}"/>
              </a:ext>
            </a:extLst>
          </p:cNvPr>
          <p:cNvSpPr>
            <a:spLocks noGrp="1"/>
          </p:cNvSpPr>
          <p:nvPr>
            <p:ph type="ctrTitle"/>
          </p:nvPr>
        </p:nvSpPr>
        <p:spPr>
          <a:xfrm>
            <a:off x="6626087" y="1709530"/>
            <a:ext cx="5102087" cy="2528515"/>
          </a:xfrm>
        </p:spPr>
        <p:txBody>
          <a:bodyPr anchor="b">
            <a:noAutofit/>
          </a:bodyPr>
          <a:lstStyle/>
          <a:p>
            <a:pPr>
              <a:lnSpc>
                <a:spcPct val="115000"/>
              </a:lnSpc>
            </a:pPr>
            <a:r>
              <a:rPr lang="en-US" sz="3600" b="1" dirty="0">
                <a:solidFill>
                  <a:schemeClr val="tx2"/>
                </a:solidFill>
              </a:rPr>
              <a:t>A brief epidemiologic examination of selected communicable diseases in the state of California</a:t>
            </a:r>
          </a:p>
        </p:txBody>
      </p:sp>
      <p:sp>
        <p:nvSpPr>
          <p:cNvPr id="3" name="Subtitle 2">
            <a:extLst>
              <a:ext uri="{FF2B5EF4-FFF2-40B4-BE49-F238E27FC236}">
                <a16:creationId xmlns:a16="http://schemas.microsoft.com/office/drawing/2014/main" id="{5BDB6917-BBC2-EE6B-D21A-8A2D5851B2B5}"/>
              </a:ext>
            </a:extLst>
          </p:cNvPr>
          <p:cNvSpPr>
            <a:spLocks noGrp="1"/>
          </p:cNvSpPr>
          <p:nvPr>
            <p:ph type="subTitle" idx="1"/>
          </p:nvPr>
        </p:nvSpPr>
        <p:spPr>
          <a:xfrm>
            <a:off x="7500984" y="4472053"/>
            <a:ext cx="3806919" cy="1741404"/>
          </a:xfrm>
        </p:spPr>
        <p:txBody>
          <a:bodyPr anchor="t">
            <a:noAutofit/>
          </a:bodyPr>
          <a:lstStyle/>
          <a:p>
            <a:r>
              <a:rPr lang="en-US" sz="1800" b="1" dirty="0">
                <a:solidFill>
                  <a:schemeClr val="tx2"/>
                </a:solidFill>
              </a:rPr>
              <a:t>Fang (Amy) Liu</a:t>
            </a:r>
          </a:p>
          <a:p>
            <a:r>
              <a:rPr lang="en-US" sz="1800" dirty="0">
                <a:solidFill>
                  <a:schemeClr val="tx2"/>
                </a:solidFill>
              </a:rPr>
              <a:t>BMIN 5030 Data Science for Biomedical Informatics Final Project</a:t>
            </a:r>
          </a:p>
          <a:p>
            <a:r>
              <a:rPr lang="en-US" sz="1800" dirty="0">
                <a:solidFill>
                  <a:schemeClr val="tx2"/>
                </a:solidFill>
                <a:hlinkClick r:id="rId3"/>
              </a:rPr>
              <a:t>Fang.Liu1@Pennmedicine.upenn.edu</a:t>
            </a:r>
            <a:r>
              <a:rPr lang="en-US" sz="1800" dirty="0">
                <a:solidFill>
                  <a:schemeClr val="tx2"/>
                </a:solidFill>
              </a:rPr>
              <a:t> </a:t>
            </a:r>
            <a:endParaRPr lang="en-US" sz="1800" b="0" i="0" dirty="0">
              <a:solidFill>
                <a:srgbClr val="2D3B45"/>
              </a:solidFill>
              <a:effectLst/>
              <a:latin typeface="Lato Extended"/>
            </a:endParaRPr>
          </a:p>
          <a:p>
            <a:r>
              <a:rPr lang="en-US" sz="1800" dirty="0">
                <a:solidFill>
                  <a:schemeClr val="tx2"/>
                </a:solidFill>
              </a:rPr>
              <a:t>11/30/23</a:t>
            </a:r>
          </a:p>
          <a:p>
            <a:endParaRPr lang="en-US" sz="1800" dirty="0">
              <a:solidFill>
                <a:schemeClr val="tx2"/>
              </a:solidFill>
            </a:endParaRPr>
          </a:p>
        </p:txBody>
      </p:sp>
    </p:spTree>
    <p:extLst>
      <p:ext uri="{BB962C8B-B14F-4D97-AF65-F5344CB8AC3E}">
        <p14:creationId xmlns:p14="http://schemas.microsoft.com/office/powerpoint/2010/main" val="4226439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5C1F9-8538-0370-62BE-E570E1F12B24}"/>
              </a:ext>
            </a:extLst>
          </p:cNvPr>
          <p:cNvSpPr>
            <a:spLocks noGrp="1"/>
          </p:cNvSpPr>
          <p:nvPr>
            <p:ph type="title"/>
          </p:nvPr>
        </p:nvSpPr>
        <p:spPr/>
        <p:txBody>
          <a:bodyPr/>
          <a:lstStyle/>
          <a:p>
            <a:r>
              <a:rPr lang="en-US" b="0" i="0" dirty="0">
                <a:solidFill>
                  <a:srgbClr val="212529"/>
                </a:solidFill>
                <a:effectLst/>
                <a:latin typeface="Lato" panose="020F0502020204030203" pitchFamily="34" charset="0"/>
              </a:rPr>
              <a:t>Coccidioidomycosis</a:t>
            </a:r>
            <a:endParaRPr lang="en-US" dirty="0"/>
          </a:p>
        </p:txBody>
      </p:sp>
      <p:sp>
        <p:nvSpPr>
          <p:cNvPr id="3" name="Content Placeholder 2">
            <a:extLst>
              <a:ext uri="{FF2B5EF4-FFF2-40B4-BE49-F238E27FC236}">
                <a16:creationId xmlns:a16="http://schemas.microsoft.com/office/drawing/2014/main" id="{8ADFEBFF-FC63-659A-4E8B-BAD8D87BDB80}"/>
              </a:ext>
            </a:extLst>
          </p:cNvPr>
          <p:cNvSpPr>
            <a:spLocks noGrp="1"/>
          </p:cNvSpPr>
          <p:nvPr>
            <p:ph idx="1"/>
          </p:nvPr>
        </p:nvSpPr>
        <p:spPr>
          <a:xfrm>
            <a:off x="838200" y="1665977"/>
            <a:ext cx="4722342" cy="4351338"/>
          </a:xfrm>
        </p:spPr>
        <p:txBody>
          <a:bodyPr>
            <a:normAutofit/>
          </a:bodyPr>
          <a:lstStyle/>
          <a:p>
            <a:r>
              <a:rPr lang="en-US" sz="1800" b="0" i="0" dirty="0">
                <a:solidFill>
                  <a:srgbClr val="212529"/>
                </a:solidFill>
                <a:effectLst/>
                <a:latin typeface="Lato" panose="020F0502020204030203" pitchFamily="34" charset="0"/>
              </a:rPr>
              <a:t>Cocci or Valley fever is caused by a fungus that grows in the soil and dirt in some areas of California and southwestern US. </a:t>
            </a:r>
          </a:p>
          <a:p>
            <a:r>
              <a:rPr lang="en-US" sz="1800" b="0" i="0" dirty="0">
                <a:solidFill>
                  <a:srgbClr val="212529"/>
                </a:solidFill>
                <a:effectLst/>
                <a:latin typeface="Lato" panose="020F0502020204030203" pitchFamily="34" charset="0"/>
              </a:rPr>
              <a:t>People get sick when they breathe in dust that contains Valley fever fungus.</a:t>
            </a:r>
          </a:p>
          <a:p>
            <a:r>
              <a:rPr lang="en-US" sz="1800" b="0" i="0" dirty="0">
                <a:solidFill>
                  <a:srgbClr val="212529"/>
                </a:solidFill>
                <a:effectLst/>
                <a:latin typeface="Lato" panose="020F0502020204030203" pitchFamily="34" charset="0"/>
              </a:rPr>
              <a:t>Valley fever can be serious and fatal. Currently there is no vaccine to prevent cocci but antifungal medications are available.</a:t>
            </a:r>
            <a:endParaRPr lang="en-US" sz="1800" b="0" i="0" dirty="0">
              <a:solidFill>
                <a:srgbClr val="000000"/>
              </a:solidFill>
              <a:effectLst/>
              <a:latin typeface="Open Sans" panose="020B0606030504020204" pitchFamily="34" charset="0"/>
            </a:endParaRPr>
          </a:p>
        </p:txBody>
      </p:sp>
      <p:pic>
        <p:nvPicPr>
          <p:cNvPr id="4" name="Picture 3">
            <a:extLst>
              <a:ext uri="{FF2B5EF4-FFF2-40B4-BE49-F238E27FC236}">
                <a16:creationId xmlns:a16="http://schemas.microsoft.com/office/drawing/2014/main" id="{A1B4359A-A5C5-B932-A023-D0FCE7E34CB3}"/>
              </a:ext>
            </a:extLst>
          </p:cNvPr>
          <p:cNvPicPr>
            <a:picLocks noChangeAspect="1"/>
          </p:cNvPicPr>
          <p:nvPr/>
        </p:nvPicPr>
        <p:blipFill>
          <a:blip r:embed="rId3"/>
          <a:stretch>
            <a:fillRect/>
          </a:stretch>
        </p:blipFill>
        <p:spPr>
          <a:xfrm>
            <a:off x="5424618" y="1387753"/>
            <a:ext cx="6616265" cy="4629562"/>
          </a:xfrm>
          <a:prstGeom prst="rect">
            <a:avLst/>
          </a:prstGeom>
        </p:spPr>
      </p:pic>
      <p:pic>
        <p:nvPicPr>
          <p:cNvPr id="4098" name="Picture 2" descr="Valley fever transmission: The Valley fever fungus grows in dirt and soil, but is too small to see; fungus spores get in the air when dust is stirred up by the wind or by digging; people an animals breathe in the spores from dust in the air; the fungus usually infects the lungs, but it can spread to other organs.">
            <a:extLst>
              <a:ext uri="{FF2B5EF4-FFF2-40B4-BE49-F238E27FC236}">
                <a16:creationId xmlns:a16="http://schemas.microsoft.com/office/drawing/2014/main" id="{8FE30031-0545-3BD3-4D90-14504BAE66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6323" y="4168239"/>
            <a:ext cx="3448557" cy="24628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C8E5575-D496-6D7B-891A-6CC4A26D366F}"/>
              </a:ext>
            </a:extLst>
          </p:cNvPr>
          <p:cNvSpPr txBox="1"/>
          <p:nvPr/>
        </p:nvSpPr>
        <p:spPr>
          <a:xfrm>
            <a:off x="1513862" y="6631087"/>
            <a:ext cx="3371018" cy="200055"/>
          </a:xfrm>
          <a:prstGeom prst="rect">
            <a:avLst/>
          </a:prstGeom>
          <a:noFill/>
        </p:spPr>
        <p:txBody>
          <a:bodyPr wrap="square">
            <a:spAutoFit/>
          </a:bodyPr>
          <a:lstStyle/>
          <a:p>
            <a:r>
              <a:rPr lang="en-US" sz="700" dirty="0">
                <a:hlinkClick r:id="rId5"/>
              </a:rPr>
              <a:t>https://www.cdph.ca.gov/Programs/CID/DCDC/Pages/Coccidioidomycosis.aspx</a:t>
            </a:r>
            <a:endParaRPr lang="en-US" sz="700" dirty="0"/>
          </a:p>
        </p:txBody>
      </p:sp>
    </p:spTree>
    <p:extLst>
      <p:ext uri="{BB962C8B-B14F-4D97-AF65-F5344CB8AC3E}">
        <p14:creationId xmlns:p14="http://schemas.microsoft.com/office/powerpoint/2010/main" val="1153489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FE46E4B-8FD2-EC4E-3541-F09BD25FA62A}"/>
              </a:ext>
            </a:extLst>
          </p:cNvPr>
          <p:cNvSpPr>
            <a:spLocks noGrp="1"/>
          </p:cNvSpPr>
          <p:nvPr>
            <p:ph type="body" sz="half" idx="2"/>
          </p:nvPr>
        </p:nvSpPr>
        <p:spPr>
          <a:xfrm>
            <a:off x="716220" y="1215726"/>
            <a:ext cx="4325337" cy="3811588"/>
          </a:xfrm>
        </p:spPr>
        <p:txBody>
          <a:bodyPr>
            <a:normAutofit/>
          </a:bodyPr>
          <a:lstStyle/>
          <a:p>
            <a:r>
              <a:rPr lang="en-US" sz="1800" dirty="0">
                <a:solidFill>
                  <a:srgbClr val="212529"/>
                </a:solidFill>
                <a:latin typeface="Lato" panose="020F0502020204030203" pitchFamily="34" charset="0"/>
              </a:rPr>
              <a:t>M</a:t>
            </a:r>
            <a:r>
              <a:rPr lang="en-US" sz="1800" i="0" dirty="0">
                <a:solidFill>
                  <a:srgbClr val="212529"/>
                </a:solidFill>
                <a:effectLst/>
                <a:latin typeface="Lato" panose="020F0502020204030203" pitchFamily="34" charset="0"/>
              </a:rPr>
              <a:t>ost cases of Valley fever in California are reported in people who live in the </a:t>
            </a:r>
            <a:r>
              <a:rPr lang="en-US" sz="1800" b="1" i="0" dirty="0">
                <a:solidFill>
                  <a:srgbClr val="212529"/>
                </a:solidFill>
                <a:effectLst/>
                <a:latin typeface="Lato" panose="020F0502020204030203" pitchFamily="34" charset="0"/>
              </a:rPr>
              <a:t>Central Valley </a:t>
            </a:r>
            <a:r>
              <a:rPr lang="en-US" sz="1800" i="0" dirty="0">
                <a:solidFill>
                  <a:srgbClr val="212529"/>
                </a:solidFill>
                <a:effectLst/>
                <a:latin typeface="Lato" panose="020F0502020204030203" pitchFamily="34" charset="0"/>
              </a:rPr>
              <a:t>and Central Coast regions.</a:t>
            </a:r>
          </a:p>
          <a:p>
            <a:pPr marL="342900" indent="-342900">
              <a:buFont typeface="Arial" panose="020B0604020202020204" pitchFamily="34" charset="0"/>
              <a:buChar char="•"/>
            </a:pPr>
            <a:r>
              <a:rPr lang="en-US" sz="1800" i="0" dirty="0">
                <a:solidFill>
                  <a:srgbClr val="212529"/>
                </a:solidFill>
                <a:effectLst/>
                <a:latin typeface="Lato" panose="020F0502020204030203" pitchFamily="34" charset="0"/>
              </a:rPr>
              <a:t>Central Valley is known for its agricultural productivity; provides more than half of the fruits, vegetables, and nuts grown in the United States</a:t>
            </a:r>
          </a:p>
          <a:p>
            <a:pPr algn="l"/>
            <a:r>
              <a:rPr lang="en-US" sz="1800" i="0" dirty="0">
                <a:solidFill>
                  <a:srgbClr val="212529"/>
                </a:solidFill>
                <a:effectLst/>
                <a:latin typeface="Lato" panose="020F0502020204030203" pitchFamily="34" charset="0"/>
              </a:rPr>
              <a:t>The average annual incidence rate from 2001 to 2021 was highest in Kern County (</a:t>
            </a:r>
            <a:r>
              <a:rPr lang="en-US" sz="1800" b="1" i="0" dirty="0">
                <a:solidFill>
                  <a:srgbClr val="212529"/>
                </a:solidFill>
                <a:effectLst/>
                <a:latin typeface="Lato" panose="020F0502020204030203" pitchFamily="34" charset="0"/>
              </a:rPr>
              <a:t>207</a:t>
            </a:r>
            <a:r>
              <a:rPr lang="en-US" sz="1800" i="0" dirty="0">
                <a:solidFill>
                  <a:srgbClr val="212529"/>
                </a:solidFill>
                <a:effectLst/>
                <a:latin typeface="Lato" panose="020F0502020204030203" pitchFamily="34" charset="0"/>
              </a:rPr>
              <a:t> per 100,000), followed by Kings County (114 per 100,000)</a:t>
            </a:r>
          </a:p>
        </p:txBody>
      </p:sp>
      <p:pic>
        <p:nvPicPr>
          <p:cNvPr id="5" name="Picture 4">
            <a:extLst>
              <a:ext uri="{FF2B5EF4-FFF2-40B4-BE49-F238E27FC236}">
                <a16:creationId xmlns:a16="http://schemas.microsoft.com/office/drawing/2014/main" id="{14A23367-2E31-1F28-44B1-9E9AE060964F}"/>
              </a:ext>
            </a:extLst>
          </p:cNvPr>
          <p:cNvPicPr>
            <a:picLocks noChangeAspect="1"/>
          </p:cNvPicPr>
          <p:nvPr/>
        </p:nvPicPr>
        <p:blipFill>
          <a:blip r:embed="rId2"/>
          <a:stretch>
            <a:fillRect/>
          </a:stretch>
        </p:blipFill>
        <p:spPr>
          <a:xfrm>
            <a:off x="5621153" y="1459820"/>
            <a:ext cx="6277291" cy="4483779"/>
          </a:xfrm>
          <a:prstGeom prst="rect">
            <a:avLst/>
          </a:prstGeom>
        </p:spPr>
      </p:pic>
      <p:pic>
        <p:nvPicPr>
          <p:cNvPr id="1026" name="Picture 2" descr="California's Central Valley Faces Many Challenges — How Will They Affect  The Area's Economy? | LAist - NPR News for Southern California - 89.3 FM">
            <a:extLst>
              <a:ext uri="{FF2B5EF4-FFF2-40B4-BE49-F238E27FC236}">
                <a16:creationId xmlns:a16="http://schemas.microsoft.com/office/drawing/2014/main" id="{CA9618DD-CA11-C43E-69B9-837999CB3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899" y="4817604"/>
            <a:ext cx="2506461" cy="1649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985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2BA70A-511A-2495-833A-F2DFD8DA5390}"/>
              </a:ext>
            </a:extLst>
          </p:cNvPr>
          <p:cNvSpPr>
            <a:spLocks noGrp="1"/>
          </p:cNvSpPr>
          <p:nvPr>
            <p:ph type="title"/>
          </p:nvPr>
        </p:nvSpPr>
        <p:spPr>
          <a:xfrm>
            <a:off x="761800" y="762001"/>
            <a:ext cx="5334197" cy="1708242"/>
          </a:xfrm>
        </p:spPr>
        <p:txBody>
          <a:bodyPr anchor="ctr">
            <a:normAutofit/>
          </a:bodyPr>
          <a:lstStyle/>
          <a:p>
            <a:r>
              <a:rPr lang="en-US" sz="4000" dirty="0"/>
              <a:t>Discussion</a:t>
            </a:r>
          </a:p>
        </p:txBody>
      </p:sp>
      <p:sp>
        <p:nvSpPr>
          <p:cNvPr id="3" name="Content Placeholder 2">
            <a:extLst>
              <a:ext uri="{FF2B5EF4-FFF2-40B4-BE49-F238E27FC236}">
                <a16:creationId xmlns:a16="http://schemas.microsoft.com/office/drawing/2014/main" id="{2D88984D-4CAD-184D-8458-A0F6042390CE}"/>
              </a:ext>
            </a:extLst>
          </p:cNvPr>
          <p:cNvSpPr>
            <a:spLocks noGrp="1"/>
          </p:cNvSpPr>
          <p:nvPr>
            <p:ph idx="1"/>
          </p:nvPr>
        </p:nvSpPr>
        <p:spPr>
          <a:xfrm>
            <a:off x="761799" y="2200737"/>
            <a:ext cx="5860382" cy="3769835"/>
          </a:xfrm>
        </p:spPr>
        <p:txBody>
          <a:bodyPr anchor="ctr">
            <a:normAutofit/>
          </a:bodyPr>
          <a:lstStyle/>
          <a:p>
            <a:r>
              <a:rPr lang="en-US" sz="1700" dirty="0">
                <a:latin typeface="Lato" panose="020F0502020204030203" pitchFamily="34" charset="0"/>
              </a:rPr>
              <a:t>Great exercise using </a:t>
            </a:r>
            <a:r>
              <a:rPr lang="en-US" sz="1700" b="0" i="0" dirty="0">
                <a:effectLst/>
                <a:latin typeface="Lato" panose="020F0502020204030203" pitchFamily="34" charset="0"/>
              </a:rPr>
              <a:t>an actual surveillance dataset to extract patterns and see how data can be used to inform decision-making</a:t>
            </a:r>
          </a:p>
          <a:p>
            <a:r>
              <a:rPr lang="en-US" sz="1700" b="0" i="0" dirty="0">
                <a:effectLst/>
                <a:latin typeface="Lato" panose="020F0502020204030203" pitchFamily="34" charset="0"/>
              </a:rPr>
              <a:t>Tracking and monitoring these diseases is very important because it helps us: </a:t>
            </a:r>
          </a:p>
          <a:p>
            <a:pPr lvl="1"/>
            <a:r>
              <a:rPr lang="en-US" sz="1300" dirty="0">
                <a:latin typeface="Lato" panose="020F0502020204030203" pitchFamily="34" charset="0"/>
              </a:rPr>
              <a:t>u</a:t>
            </a:r>
            <a:r>
              <a:rPr lang="en-US" sz="1300" b="0" i="0" dirty="0">
                <a:effectLst/>
                <a:latin typeface="Lato" panose="020F0502020204030203" pitchFamily="34" charset="0"/>
              </a:rPr>
              <a:t>nderstand the magnitude and burden of specific diseases</a:t>
            </a:r>
          </a:p>
          <a:p>
            <a:pPr lvl="1"/>
            <a:r>
              <a:rPr lang="en-US" sz="1300" b="0" i="0" dirty="0">
                <a:effectLst/>
                <a:latin typeface="Lato" panose="020F0502020204030203" pitchFamily="34" charset="0"/>
              </a:rPr>
              <a:t>identify potential risk groups  </a:t>
            </a:r>
            <a:endParaRPr lang="en-US" sz="1300" b="0" i="0" dirty="0">
              <a:effectLst/>
              <a:latin typeface="Lato" panose="020F0502020204030203" pitchFamily="34" charset="0"/>
              <a:sym typeface="Wingdings" pitchFamily="2" charset="2"/>
            </a:endParaRPr>
          </a:p>
          <a:p>
            <a:r>
              <a:rPr lang="en-US" sz="1700" dirty="0">
                <a:latin typeface="Lato" panose="020F0502020204030203" pitchFamily="34" charset="0"/>
              </a:rPr>
              <a:t>D</a:t>
            </a:r>
            <a:r>
              <a:rPr lang="en-US" sz="1700" b="0" i="0" dirty="0">
                <a:effectLst/>
                <a:latin typeface="Lato" panose="020F0502020204030203" pitchFamily="34" charset="0"/>
              </a:rPr>
              <a:t>esign targeted intervention strategies &amp; assess the effectiveness of control or prevention efforts</a:t>
            </a:r>
          </a:p>
          <a:p>
            <a:r>
              <a:rPr lang="en-US" sz="1700" b="0" i="0" dirty="0">
                <a:effectLst/>
                <a:latin typeface="Lato" panose="020F0502020204030203" pitchFamily="34" charset="0"/>
              </a:rPr>
              <a:t>Increasing globalization &amp; climate change </a:t>
            </a:r>
            <a:r>
              <a:rPr lang="en-US" sz="1700" b="0" i="0" dirty="0">
                <a:effectLst/>
                <a:latin typeface="Lato" panose="020F0502020204030203" pitchFamily="34" charset="0"/>
                <a:sym typeface="Wingdings" pitchFamily="2" charset="2"/>
              </a:rPr>
              <a:t> spill-over events! </a:t>
            </a:r>
          </a:p>
          <a:p>
            <a:pPr marL="0" indent="0">
              <a:buNone/>
            </a:pPr>
            <a:r>
              <a:rPr lang="en-US" sz="1700" dirty="0">
                <a:latin typeface="Lato" panose="020F0502020204030203" pitchFamily="34" charset="0"/>
              </a:rPr>
              <a:t>S</a:t>
            </a:r>
            <a:r>
              <a:rPr lang="en-US" sz="1700" b="0" i="0" dirty="0">
                <a:effectLst/>
                <a:latin typeface="Lato" panose="020F0502020204030203" pitchFamily="34" charset="0"/>
              </a:rPr>
              <a:t>urveillance is a fundamental bedrock of public health! </a:t>
            </a:r>
          </a:p>
          <a:p>
            <a:endParaRPr lang="en-US" sz="1700" b="0" i="0" dirty="0">
              <a:effectLst/>
              <a:latin typeface="Lato" panose="020F0502020204030203" pitchFamily="34" charset="0"/>
            </a:endParaRPr>
          </a:p>
        </p:txBody>
      </p:sp>
      <p:pic>
        <p:nvPicPr>
          <p:cNvPr id="2054" name="Picture 6" descr="3: National, State, and Local Public Health Surveillance Systems | Oncohema  Key">
            <a:extLst>
              <a:ext uri="{FF2B5EF4-FFF2-40B4-BE49-F238E27FC236}">
                <a16:creationId xmlns:a16="http://schemas.microsoft.com/office/drawing/2014/main" id="{42197DD8-A554-534E-8D2A-7269CDFDD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2773" y="2200736"/>
            <a:ext cx="4967995" cy="3042759"/>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Bullseye outline">
            <a:extLst>
              <a:ext uri="{FF2B5EF4-FFF2-40B4-BE49-F238E27FC236}">
                <a16:creationId xmlns:a16="http://schemas.microsoft.com/office/drawing/2014/main" id="{A31C536D-7734-48CA-9DCD-3DB336A958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033816">
            <a:off x="362815" y="5165159"/>
            <a:ext cx="537375" cy="537375"/>
          </a:xfrm>
          <a:prstGeom prst="rect">
            <a:avLst/>
          </a:prstGeom>
        </p:spPr>
      </p:pic>
    </p:spTree>
    <p:extLst>
      <p:ext uri="{BB962C8B-B14F-4D97-AF65-F5344CB8AC3E}">
        <p14:creationId xmlns:p14="http://schemas.microsoft.com/office/powerpoint/2010/main" val="1092861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BF73-4415-AD92-72E1-2D6B4BE7EF4D}"/>
              </a:ext>
            </a:extLst>
          </p:cNvPr>
          <p:cNvSpPr>
            <a:spLocks noGrp="1"/>
          </p:cNvSpPr>
          <p:nvPr>
            <p:ph type="title"/>
          </p:nvPr>
        </p:nvSpPr>
        <p:spPr/>
        <p:txBody>
          <a:bodyPr/>
          <a:lstStyle/>
          <a:p>
            <a:r>
              <a:rPr lang="en-US" dirty="0"/>
              <a:t>Relevant Links</a:t>
            </a:r>
          </a:p>
        </p:txBody>
      </p:sp>
      <p:sp>
        <p:nvSpPr>
          <p:cNvPr id="3" name="Content Placeholder 2">
            <a:extLst>
              <a:ext uri="{FF2B5EF4-FFF2-40B4-BE49-F238E27FC236}">
                <a16:creationId xmlns:a16="http://schemas.microsoft.com/office/drawing/2014/main" id="{8507EB1D-C1BF-12B3-CEA6-8ACF7D04E987}"/>
              </a:ext>
            </a:extLst>
          </p:cNvPr>
          <p:cNvSpPr>
            <a:spLocks noGrp="1"/>
          </p:cNvSpPr>
          <p:nvPr>
            <p:ph idx="1"/>
          </p:nvPr>
        </p:nvSpPr>
        <p:spPr/>
        <p:txBody>
          <a:bodyPr>
            <a:normAutofit/>
          </a:bodyPr>
          <a:lstStyle/>
          <a:p>
            <a:r>
              <a:rPr lang="en-US" sz="1800" dirty="0"/>
              <a:t>Data can be downloaded at: </a:t>
            </a:r>
            <a:r>
              <a:rPr lang="en-US" sz="1800" dirty="0">
                <a:hlinkClick r:id="rId2"/>
              </a:rPr>
              <a:t>https://catalog.data.gov/dataset/infectious-diseases-by-disease-county-year-and-sex-d8912</a:t>
            </a:r>
            <a:endParaRPr lang="en-US" sz="1800" dirty="0"/>
          </a:p>
          <a:p>
            <a:r>
              <a:rPr lang="en-US" sz="1800" dirty="0"/>
              <a:t>Reportable communicable diseases: </a:t>
            </a:r>
            <a:r>
              <a:rPr lang="en-US" sz="1800" dirty="0">
                <a:hlinkClick r:id="rId3"/>
              </a:rPr>
              <a:t>https://www.cdph.ca.gov/Programs/CID/DCDC/CDPH%20Document%20Library/ReportableDiseases.pdf</a:t>
            </a:r>
            <a:endParaRPr lang="en-US" sz="1800" dirty="0"/>
          </a:p>
          <a:p>
            <a:r>
              <a:rPr lang="en-US" sz="1800" dirty="0"/>
              <a:t>Infectious diseases case report forms: </a:t>
            </a:r>
            <a:r>
              <a:rPr lang="en-US" sz="1800" dirty="0">
                <a:hlinkClick r:id="rId4"/>
              </a:rPr>
              <a:t>https://www.cdph.ca.gov/Programs/PSB/Pages/CommunicableDiseaseControl.aspx</a:t>
            </a:r>
            <a:endParaRPr lang="en-US" sz="1800" dirty="0"/>
          </a:p>
          <a:p>
            <a:r>
              <a:rPr lang="en-US" sz="1800" dirty="0"/>
              <a:t>CDC Campylobacter Page </a:t>
            </a:r>
            <a:r>
              <a:rPr lang="en-US" sz="1800" dirty="0">
                <a:hlinkClick r:id="rId5"/>
              </a:rPr>
              <a:t>https://www.cdc.gov/campylobacter/index.html</a:t>
            </a:r>
            <a:endParaRPr lang="en-US" sz="1800" dirty="0"/>
          </a:p>
          <a:p>
            <a:r>
              <a:rPr lang="en-US" sz="1800" dirty="0"/>
              <a:t>CDPH Valley Fever Page </a:t>
            </a:r>
            <a:r>
              <a:rPr lang="en-US" sz="1800" dirty="0">
                <a:hlinkClick r:id="rId6"/>
              </a:rPr>
              <a:t>https://www.cdph.ca.gov/Programs/CID/DCDC/Pages/Coccidioidomycosis.aspx</a:t>
            </a:r>
            <a:endParaRPr lang="en-US" sz="1800" dirty="0"/>
          </a:p>
          <a:p>
            <a:r>
              <a:rPr lang="en-US" sz="1800" dirty="0"/>
              <a:t>Example epidemiological summaries released by CDPH </a:t>
            </a:r>
            <a:r>
              <a:rPr lang="en-US" sz="1800" dirty="0">
                <a:hlinkClick r:id="rId7"/>
              </a:rPr>
              <a:t>https://www.cdph.ca.gov/Programs/CID/DCDC/Pages/EpiSummariesofCDsCA.aspx</a:t>
            </a:r>
            <a:endParaRPr lang="en-US" sz="1800" dirty="0"/>
          </a:p>
          <a:p>
            <a:endParaRPr lang="en-US" sz="1800" dirty="0"/>
          </a:p>
          <a:p>
            <a:endParaRPr lang="en-US" sz="1800" dirty="0"/>
          </a:p>
        </p:txBody>
      </p:sp>
    </p:spTree>
    <p:extLst>
      <p:ext uri="{BB962C8B-B14F-4D97-AF65-F5344CB8AC3E}">
        <p14:creationId xmlns:p14="http://schemas.microsoft.com/office/powerpoint/2010/main" val="4000377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DB3031-7F47-CCD7-55FD-F1801EBE5FE5}"/>
              </a:ext>
            </a:extLst>
          </p:cNvPr>
          <p:cNvSpPr>
            <a:spLocks noGrp="1"/>
          </p:cNvSpPr>
          <p:nvPr>
            <p:ph type="title"/>
          </p:nvPr>
        </p:nvSpPr>
        <p:spPr>
          <a:xfrm>
            <a:off x="761800" y="762001"/>
            <a:ext cx="5334197" cy="1708242"/>
          </a:xfrm>
        </p:spPr>
        <p:txBody>
          <a:bodyPr anchor="ctr">
            <a:normAutofit/>
          </a:bodyPr>
          <a:lstStyle/>
          <a:p>
            <a:r>
              <a:rPr lang="en-US" sz="4000" dirty="0"/>
              <a:t>Background</a:t>
            </a:r>
          </a:p>
        </p:txBody>
      </p:sp>
      <p:sp>
        <p:nvSpPr>
          <p:cNvPr id="27" name="Content Placeholder 2">
            <a:extLst>
              <a:ext uri="{FF2B5EF4-FFF2-40B4-BE49-F238E27FC236}">
                <a16:creationId xmlns:a16="http://schemas.microsoft.com/office/drawing/2014/main" id="{98042E4A-9F90-A18D-4726-57F2ED650744}"/>
              </a:ext>
            </a:extLst>
          </p:cNvPr>
          <p:cNvSpPr>
            <a:spLocks noGrp="1"/>
          </p:cNvSpPr>
          <p:nvPr>
            <p:ph idx="1"/>
          </p:nvPr>
        </p:nvSpPr>
        <p:spPr>
          <a:xfrm>
            <a:off x="761799" y="1996519"/>
            <a:ext cx="5334197" cy="3769835"/>
          </a:xfrm>
        </p:spPr>
        <p:txBody>
          <a:bodyPr anchor="ctr">
            <a:normAutofit/>
          </a:bodyPr>
          <a:lstStyle/>
          <a:p>
            <a:r>
              <a:rPr lang="en-US" sz="2000" b="0" i="0" dirty="0">
                <a:effectLst/>
                <a:latin typeface="Lato" panose="020F0502020204030203" pitchFamily="34" charset="0"/>
              </a:rPr>
              <a:t>The California Department of Public Health (CDPH) maintains a passive reporting system for a list of communicable disease cases and outbreaks mandated by state law and regulation.</a:t>
            </a:r>
          </a:p>
          <a:p>
            <a:r>
              <a:rPr lang="en-US" sz="2000" b="0" i="0" dirty="0">
                <a:effectLst/>
                <a:latin typeface="Lato" panose="020F0502020204030203" pitchFamily="34" charset="0"/>
              </a:rPr>
              <a:t>Healthcare providers are required to report cases of these diseases to local health departments, which in turn report these cases to the CDPH. </a:t>
            </a:r>
            <a:endParaRPr lang="en-US" sz="2000" dirty="0"/>
          </a:p>
        </p:txBody>
      </p:sp>
      <p:pic>
        <p:nvPicPr>
          <p:cNvPr id="10" name="Picture 9">
            <a:extLst>
              <a:ext uri="{FF2B5EF4-FFF2-40B4-BE49-F238E27FC236}">
                <a16:creationId xmlns:a16="http://schemas.microsoft.com/office/drawing/2014/main" id="{01A22EEB-3AC3-D293-DA06-74DC4627745E}"/>
              </a:ext>
            </a:extLst>
          </p:cNvPr>
          <p:cNvPicPr>
            <a:picLocks noChangeAspect="1"/>
          </p:cNvPicPr>
          <p:nvPr/>
        </p:nvPicPr>
        <p:blipFill>
          <a:blip r:embed="rId3"/>
          <a:stretch>
            <a:fillRect/>
          </a:stretch>
        </p:blipFill>
        <p:spPr>
          <a:xfrm>
            <a:off x="6418592" y="1559733"/>
            <a:ext cx="5011608" cy="4301225"/>
          </a:xfrm>
          <a:prstGeom prst="rect">
            <a:avLst/>
          </a:prstGeom>
        </p:spPr>
      </p:pic>
    </p:spTree>
    <p:extLst>
      <p:ext uri="{BB962C8B-B14F-4D97-AF65-F5344CB8AC3E}">
        <p14:creationId xmlns:p14="http://schemas.microsoft.com/office/powerpoint/2010/main" val="1370133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81D56A-2434-AC9F-6C03-FED637D85D45}"/>
              </a:ext>
            </a:extLst>
          </p:cNvPr>
          <p:cNvPicPr>
            <a:picLocks noChangeAspect="1"/>
          </p:cNvPicPr>
          <p:nvPr/>
        </p:nvPicPr>
        <p:blipFill>
          <a:blip r:embed="rId3"/>
          <a:stretch>
            <a:fillRect/>
          </a:stretch>
        </p:blipFill>
        <p:spPr>
          <a:xfrm>
            <a:off x="517360" y="141328"/>
            <a:ext cx="8615624" cy="5677068"/>
          </a:xfrm>
          <a:prstGeom prst="rect">
            <a:avLst/>
          </a:prstGeom>
          <a:ln>
            <a:solidFill>
              <a:schemeClr val="tx1">
                <a:lumMod val="50000"/>
                <a:lumOff val="50000"/>
              </a:schemeClr>
            </a:solidFill>
          </a:ln>
        </p:spPr>
      </p:pic>
      <p:pic>
        <p:nvPicPr>
          <p:cNvPr id="4" name="Picture 3">
            <a:extLst>
              <a:ext uri="{FF2B5EF4-FFF2-40B4-BE49-F238E27FC236}">
                <a16:creationId xmlns:a16="http://schemas.microsoft.com/office/drawing/2014/main" id="{5017FAD4-6FF3-2271-ED5F-C4ACADF161D7}"/>
              </a:ext>
            </a:extLst>
          </p:cNvPr>
          <p:cNvPicPr>
            <a:picLocks noChangeAspect="1"/>
          </p:cNvPicPr>
          <p:nvPr/>
        </p:nvPicPr>
        <p:blipFill>
          <a:blip r:embed="rId4"/>
          <a:stretch>
            <a:fillRect/>
          </a:stretch>
        </p:blipFill>
        <p:spPr>
          <a:xfrm>
            <a:off x="3454705" y="1039604"/>
            <a:ext cx="8473322" cy="5400881"/>
          </a:xfrm>
          <a:prstGeom prst="rect">
            <a:avLst/>
          </a:prstGeom>
          <a:ln>
            <a:solidFill>
              <a:schemeClr val="tx1">
                <a:lumMod val="50000"/>
                <a:lumOff val="50000"/>
              </a:schemeClr>
            </a:solidFill>
          </a:ln>
        </p:spPr>
      </p:pic>
    </p:spTree>
    <p:extLst>
      <p:ext uri="{BB962C8B-B14F-4D97-AF65-F5344CB8AC3E}">
        <p14:creationId xmlns:p14="http://schemas.microsoft.com/office/powerpoint/2010/main" val="52454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4A2AF-0E13-DCA6-AB65-FDE6F5BA98C8}"/>
              </a:ext>
            </a:extLst>
          </p:cNvPr>
          <p:cNvSpPr>
            <a:spLocks noGrp="1"/>
          </p:cNvSpPr>
          <p:nvPr>
            <p:ph type="title"/>
          </p:nvPr>
        </p:nvSpPr>
        <p:spPr>
          <a:xfrm>
            <a:off x="876693" y="365323"/>
            <a:ext cx="3455821" cy="1616203"/>
          </a:xfrm>
        </p:spPr>
        <p:txBody>
          <a:bodyPr anchor="b">
            <a:normAutofit/>
          </a:bodyPr>
          <a:lstStyle/>
          <a:p>
            <a:r>
              <a:rPr lang="en-US" sz="4000" dirty="0"/>
              <a:t>Data</a:t>
            </a:r>
            <a:endParaRPr lang="en-US" sz="3200" dirty="0"/>
          </a:p>
        </p:txBody>
      </p:sp>
      <p:sp>
        <p:nvSpPr>
          <p:cNvPr id="3" name="Content Placeholder 2">
            <a:extLst>
              <a:ext uri="{FF2B5EF4-FFF2-40B4-BE49-F238E27FC236}">
                <a16:creationId xmlns:a16="http://schemas.microsoft.com/office/drawing/2014/main" id="{4E6B8005-ED15-5AC8-CF00-EEDF1CF0B49B}"/>
              </a:ext>
            </a:extLst>
          </p:cNvPr>
          <p:cNvSpPr>
            <a:spLocks noGrp="1"/>
          </p:cNvSpPr>
          <p:nvPr>
            <p:ph idx="1"/>
          </p:nvPr>
        </p:nvSpPr>
        <p:spPr>
          <a:xfrm>
            <a:off x="876693" y="2533476"/>
            <a:ext cx="3827654" cy="3447832"/>
          </a:xfrm>
        </p:spPr>
        <p:txBody>
          <a:bodyPr anchor="t">
            <a:normAutofit/>
          </a:bodyPr>
          <a:lstStyle/>
          <a:p>
            <a:r>
              <a:rPr lang="en-US" sz="2000" dirty="0">
                <a:latin typeface="Lato" panose="020F0502020204030203" pitchFamily="34" charset="0"/>
              </a:rPr>
              <a:t>Public dataset released by CDPH</a:t>
            </a:r>
          </a:p>
          <a:p>
            <a:r>
              <a:rPr lang="en-US" sz="2000" dirty="0">
                <a:latin typeface="Lato" panose="020F0502020204030203" pitchFamily="34" charset="0"/>
              </a:rPr>
              <a:t>D</a:t>
            </a:r>
            <a:r>
              <a:rPr lang="en-US" sz="2000" b="0" i="0" dirty="0">
                <a:effectLst/>
                <a:latin typeface="Lato" panose="020F0502020204030203" pitchFamily="34" charset="0"/>
              </a:rPr>
              <a:t>ata represent cases with an estimated illness onset date from 2001 through 2021</a:t>
            </a:r>
          </a:p>
        </p:txBody>
      </p:sp>
      <p:pic>
        <p:nvPicPr>
          <p:cNvPr id="4" name="Picture 3" descr="A screenshot of a data&#10;&#10;Description automatically generated">
            <a:extLst>
              <a:ext uri="{FF2B5EF4-FFF2-40B4-BE49-F238E27FC236}">
                <a16:creationId xmlns:a16="http://schemas.microsoft.com/office/drawing/2014/main" id="{3FD274D9-AE1D-8974-65E9-6B5CB7E9B099}"/>
              </a:ext>
            </a:extLst>
          </p:cNvPr>
          <p:cNvPicPr>
            <a:picLocks noChangeAspect="1"/>
          </p:cNvPicPr>
          <p:nvPr/>
        </p:nvPicPr>
        <p:blipFill>
          <a:blip r:embed="rId3"/>
          <a:stretch>
            <a:fillRect/>
          </a:stretch>
        </p:blipFill>
        <p:spPr>
          <a:xfrm>
            <a:off x="4987672" y="1173425"/>
            <a:ext cx="6389346" cy="4520460"/>
          </a:xfrm>
          <a:prstGeom prst="rect">
            <a:avLst/>
          </a:prstGeom>
        </p:spPr>
      </p:pic>
      <p:grpSp>
        <p:nvGrpSpPr>
          <p:cNvPr id="34" name="Group 33">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0" name="Rectangle 9">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EE5EF5DD-911F-438A-54A9-2CEB16ACB14C}"/>
              </a:ext>
            </a:extLst>
          </p:cNvPr>
          <p:cNvSpPr txBox="1"/>
          <p:nvPr/>
        </p:nvSpPr>
        <p:spPr>
          <a:xfrm>
            <a:off x="5133427" y="5981308"/>
            <a:ext cx="6097836" cy="1477328"/>
          </a:xfrm>
          <a:prstGeom prst="rect">
            <a:avLst/>
          </a:prstGeom>
          <a:noFill/>
        </p:spPr>
        <p:txBody>
          <a:bodyPr wrap="square">
            <a:spAutoFit/>
          </a:bodyPr>
          <a:lstStyle/>
          <a:p>
            <a:r>
              <a:rPr lang="en-US" b="1" dirty="0"/>
              <a:t>Incidence rate </a:t>
            </a:r>
            <a:r>
              <a:rPr lang="en-US" dirty="0"/>
              <a:t>=  # of cases per 100,000 population </a:t>
            </a:r>
          </a:p>
          <a:p>
            <a:r>
              <a:rPr lang="en-US" dirty="0"/>
              <a:t>(Cases *100,000)/population</a:t>
            </a:r>
          </a:p>
          <a:p>
            <a:endParaRPr lang="en-US" dirty="0"/>
          </a:p>
          <a:p>
            <a:endParaRPr lang="en-US" dirty="0"/>
          </a:p>
          <a:p>
            <a:endParaRPr lang="en-US" dirty="0"/>
          </a:p>
        </p:txBody>
      </p:sp>
    </p:spTree>
    <p:extLst>
      <p:ext uri="{BB962C8B-B14F-4D97-AF65-F5344CB8AC3E}">
        <p14:creationId xmlns:p14="http://schemas.microsoft.com/office/powerpoint/2010/main" val="3082863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4A2AF-0E13-DCA6-AB65-FDE6F5BA98C8}"/>
              </a:ext>
            </a:extLst>
          </p:cNvPr>
          <p:cNvSpPr>
            <a:spLocks noGrp="1"/>
          </p:cNvSpPr>
          <p:nvPr>
            <p:ph type="title"/>
          </p:nvPr>
        </p:nvSpPr>
        <p:spPr>
          <a:xfrm>
            <a:off x="876692" y="741391"/>
            <a:ext cx="5479719" cy="1616203"/>
          </a:xfrm>
        </p:spPr>
        <p:txBody>
          <a:bodyPr anchor="b">
            <a:normAutofit/>
          </a:bodyPr>
          <a:lstStyle/>
          <a:p>
            <a:r>
              <a:rPr lang="en-US" sz="3200" dirty="0"/>
              <a:t>Methods</a:t>
            </a:r>
          </a:p>
        </p:txBody>
      </p:sp>
      <p:sp>
        <p:nvSpPr>
          <p:cNvPr id="3" name="Content Placeholder 2">
            <a:extLst>
              <a:ext uri="{FF2B5EF4-FFF2-40B4-BE49-F238E27FC236}">
                <a16:creationId xmlns:a16="http://schemas.microsoft.com/office/drawing/2014/main" id="{4E6B8005-ED15-5AC8-CF00-EEDF1CF0B49B}"/>
              </a:ext>
            </a:extLst>
          </p:cNvPr>
          <p:cNvSpPr>
            <a:spLocks noGrp="1"/>
          </p:cNvSpPr>
          <p:nvPr>
            <p:ph idx="1"/>
          </p:nvPr>
        </p:nvSpPr>
        <p:spPr>
          <a:xfrm>
            <a:off x="876692" y="2533476"/>
            <a:ext cx="5479719" cy="3447832"/>
          </a:xfrm>
        </p:spPr>
        <p:txBody>
          <a:bodyPr anchor="t">
            <a:normAutofit/>
          </a:bodyPr>
          <a:lstStyle/>
          <a:p>
            <a:r>
              <a:rPr lang="en-US" sz="2000" dirty="0">
                <a:latin typeface="Lato" panose="020F0502020204030203" pitchFamily="34" charset="0"/>
              </a:rPr>
              <a:t>D</a:t>
            </a:r>
            <a:r>
              <a:rPr lang="en-US" sz="2000" b="0" i="0" dirty="0">
                <a:effectLst/>
                <a:latin typeface="Lato" panose="020F0502020204030203" pitchFamily="34" charset="0"/>
              </a:rPr>
              <a:t>ata is aggregated across all years and the </a:t>
            </a:r>
            <a:r>
              <a:rPr lang="en-US" sz="2000" b="1" i="0" dirty="0">
                <a:effectLst/>
                <a:latin typeface="Lato" panose="020F0502020204030203" pitchFamily="34" charset="0"/>
              </a:rPr>
              <a:t>top 10 diseases </a:t>
            </a:r>
            <a:r>
              <a:rPr lang="en-US" sz="2000" b="0" i="0" dirty="0">
                <a:effectLst/>
                <a:latin typeface="Lato" panose="020F0502020204030203" pitchFamily="34" charset="0"/>
              </a:rPr>
              <a:t>by cumulative case count were identified.</a:t>
            </a:r>
          </a:p>
          <a:p>
            <a:r>
              <a:rPr lang="en-US" sz="2000" b="0" i="0" dirty="0">
                <a:effectLst/>
                <a:latin typeface="Lato" panose="020F0502020204030203" pitchFamily="34" charset="0"/>
              </a:rPr>
              <a:t>Assess annual trends for selected diseases to see if there has been a drastic decrease or increase in cases over the years. </a:t>
            </a:r>
          </a:p>
          <a:p>
            <a:r>
              <a:rPr lang="en-US" sz="2000" b="0" i="0" dirty="0">
                <a:effectLst/>
                <a:latin typeface="Lato" panose="020F0502020204030203" pitchFamily="34" charset="0"/>
              </a:rPr>
              <a:t>Explored the spatial distribution for each disease to identify which region or population are affected more. </a:t>
            </a:r>
            <a:endParaRPr lang="en-US" sz="2000" dirty="0"/>
          </a:p>
        </p:txBody>
      </p:sp>
      <p:pic>
        <p:nvPicPr>
          <p:cNvPr id="5" name="Picture 4" descr="Graph on document with pen">
            <a:extLst>
              <a:ext uri="{FF2B5EF4-FFF2-40B4-BE49-F238E27FC236}">
                <a16:creationId xmlns:a16="http://schemas.microsoft.com/office/drawing/2014/main" id="{2D40F594-2801-E7D1-6CE7-F510385105D3}"/>
              </a:ext>
            </a:extLst>
          </p:cNvPr>
          <p:cNvPicPr>
            <a:picLocks noChangeAspect="1"/>
          </p:cNvPicPr>
          <p:nvPr/>
        </p:nvPicPr>
        <p:blipFill rotWithShape="1">
          <a:blip r:embed="rId2"/>
          <a:srcRect l="32912" r="19189" b="-1"/>
          <a:stretch/>
        </p:blipFill>
        <p:spPr>
          <a:xfrm>
            <a:off x="7270812" y="10"/>
            <a:ext cx="4921187" cy="6857990"/>
          </a:xfrm>
          <a:prstGeom prst="rect">
            <a:avLst/>
          </a:prstGeom>
        </p:spPr>
      </p:pic>
      <p:grpSp>
        <p:nvGrpSpPr>
          <p:cNvPr id="9" name="Group 8">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05502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DF736-FB43-5537-228F-6522E2BDF1FE}"/>
              </a:ext>
            </a:extLst>
          </p:cNvPr>
          <p:cNvSpPr>
            <a:spLocks noGrp="1"/>
          </p:cNvSpPr>
          <p:nvPr>
            <p:ph type="title"/>
          </p:nvPr>
        </p:nvSpPr>
        <p:spPr/>
        <p:txBody>
          <a:bodyPr/>
          <a:lstStyle/>
          <a:p>
            <a:r>
              <a:rPr lang="en-US" dirty="0"/>
              <a:t>Results</a:t>
            </a:r>
          </a:p>
        </p:txBody>
      </p:sp>
      <p:pic>
        <p:nvPicPr>
          <p:cNvPr id="5" name="Picture 4">
            <a:extLst>
              <a:ext uri="{FF2B5EF4-FFF2-40B4-BE49-F238E27FC236}">
                <a16:creationId xmlns:a16="http://schemas.microsoft.com/office/drawing/2014/main" id="{77047D78-D7E3-5D86-11B3-046535E13F0D}"/>
              </a:ext>
            </a:extLst>
          </p:cNvPr>
          <p:cNvPicPr>
            <a:picLocks noChangeAspect="1"/>
          </p:cNvPicPr>
          <p:nvPr/>
        </p:nvPicPr>
        <p:blipFill>
          <a:blip r:embed="rId3"/>
          <a:stretch>
            <a:fillRect/>
          </a:stretch>
        </p:blipFill>
        <p:spPr>
          <a:xfrm>
            <a:off x="3588645" y="770648"/>
            <a:ext cx="8322436" cy="5722227"/>
          </a:xfrm>
          <a:prstGeom prst="rect">
            <a:avLst/>
          </a:prstGeom>
        </p:spPr>
      </p:pic>
      <p:sp>
        <p:nvSpPr>
          <p:cNvPr id="7" name="TextBox 6">
            <a:extLst>
              <a:ext uri="{FF2B5EF4-FFF2-40B4-BE49-F238E27FC236}">
                <a16:creationId xmlns:a16="http://schemas.microsoft.com/office/drawing/2014/main" id="{E213C91C-7616-90AD-E1AA-9D3A2D104BEA}"/>
              </a:ext>
            </a:extLst>
          </p:cNvPr>
          <p:cNvSpPr txBox="1"/>
          <p:nvPr/>
        </p:nvSpPr>
        <p:spPr>
          <a:xfrm>
            <a:off x="838200" y="1551563"/>
            <a:ext cx="3493168" cy="1877437"/>
          </a:xfrm>
          <a:prstGeom prst="rect">
            <a:avLst/>
          </a:prstGeom>
          <a:noFill/>
        </p:spPr>
        <p:txBody>
          <a:bodyPr wrap="square">
            <a:spAutoFit/>
          </a:bodyPr>
          <a:lstStyle/>
          <a:p>
            <a:pPr algn="l"/>
            <a:r>
              <a:rPr lang="en-US" sz="2000" dirty="0">
                <a:solidFill>
                  <a:srgbClr val="212529"/>
                </a:solidFill>
                <a:latin typeface="Lato" panose="020F0502020204030203" pitchFamily="34" charset="0"/>
              </a:rPr>
              <a:t>T</a:t>
            </a:r>
            <a:r>
              <a:rPr lang="en-US" sz="2000" i="0" dirty="0">
                <a:solidFill>
                  <a:srgbClr val="212529"/>
                </a:solidFill>
                <a:effectLst/>
                <a:latin typeface="Lato" panose="020F0502020204030203" pitchFamily="34" charset="0"/>
              </a:rPr>
              <a:t>op 3 diseases by case count:</a:t>
            </a:r>
          </a:p>
          <a:p>
            <a:pPr marL="457200" indent="-457200" algn="l">
              <a:buFont typeface="+mj-lt"/>
              <a:buAutoNum type="arabicPeriod"/>
            </a:pPr>
            <a:r>
              <a:rPr lang="en-US" sz="2000" i="0" dirty="0">
                <a:solidFill>
                  <a:srgbClr val="212529"/>
                </a:solidFill>
                <a:effectLst/>
                <a:latin typeface="Lato" panose="020F0502020204030203" pitchFamily="34" charset="0"/>
              </a:rPr>
              <a:t>Campylobacteriosis</a:t>
            </a:r>
          </a:p>
          <a:p>
            <a:pPr marL="457200" indent="-457200" algn="l">
              <a:buFont typeface="+mj-lt"/>
              <a:buAutoNum type="arabicPeriod"/>
            </a:pPr>
            <a:r>
              <a:rPr lang="en-US" sz="2000" i="0" dirty="0">
                <a:solidFill>
                  <a:srgbClr val="212529"/>
                </a:solidFill>
                <a:effectLst/>
                <a:latin typeface="Lato" panose="020F0502020204030203" pitchFamily="34" charset="0"/>
              </a:rPr>
              <a:t>Salmonellosis</a:t>
            </a:r>
          </a:p>
          <a:p>
            <a:pPr marL="457200" indent="-457200" algn="l">
              <a:buFont typeface="+mj-lt"/>
              <a:buAutoNum type="arabicPeriod"/>
            </a:pPr>
            <a:r>
              <a:rPr lang="en-US" sz="2000" i="0" dirty="0">
                <a:solidFill>
                  <a:srgbClr val="212529"/>
                </a:solidFill>
                <a:effectLst/>
                <a:latin typeface="Lato" panose="020F0502020204030203" pitchFamily="34" charset="0"/>
              </a:rPr>
              <a:t>Coccidioidomycosis</a:t>
            </a:r>
          </a:p>
          <a:p>
            <a:br>
              <a:rPr lang="en-US" dirty="0"/>
            </a:br>
            <a:endParaRPr lang="en-US" dirty="0"/>
          </a:p>
        </p:txBody>
      </p:sp>
    </p:spTree>
    <p:extLst>
      <p:ext uri="{BB962C8B-B14F-4D97-AF65-F5344CB8AC3E}">
        <p14:creationId xmlns:p14="http://schemas.microsoft.com/office/powerpoint/2010/main" val="2516985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5C1F9-8538-0370-62BE-E570E1F12B24}"/>
              </a:ext>
            </a:extLst>
          </p:cNvPr>
          <p:cNvSpPr>
            <a:spLocks noGrp="1"/>
          </p:cNvSpPr>
          <p:nvPr>
            <p:ph type="title"/>
          </p:nvPr>
        </p:nvSpPr>
        <p:spPr/>
        <p:txBody>
          <a:bodyPr/>
          <a:lstStyle/>
          <a:p>
            <a:r>
              <a:rPr lang="en-US" dirty="0"/>
              <a:t>Campylobacteriosis</a:t>
            </a:r>
          </a:p>
        </p:txBody>
      </p:sp>
      <p:sp>
        <p:nvSpPr>
          <p:cNvPr id="3" name="Content Placeholder 2">
            <a:extLst>
              <a:ext uri="{FF2B5EF4-FFF2-40B4-BE49-F238E27FC236}">
                <a16:creationId xmlns:a16="http://schemas.microsoft.com/office/drawing/2014/main" id="{8ADFEBFF-FC63-659A-4E8B-BAD8D87BDB80}"/>
              </a:ext>
            </a:extLst>
          </p:cNvPr>
          <p:cNvSpPr>
            <a:spLocks noGrp="1"/>
          </p:cNvSpPr>
          <p:nvPr>
            <p:ph idx="1"/>
          </p:nvPr>
        </p:nvSpPr>
        <p:spPr>
          <a:xfrm>
            <a:off x="838199" y="1825625"/>
            <a:ext cx="5057275" cy="4351338"/>
          </a:xfrm>
        </p:spPr>
        <p:txBody>
          <a:bodyPr>
            <a:normAutofit/>
          </a:bodyPr>
          <a:lstStyle/>
          <a:p>
            <a:r>
              <a:rPr lang="en-US" sz="2000" b="0" i="1" dirty="0">
                <a:solidFill>
                  <a:srgbClr val="000000"/>
                </a:solidFill>
                <a:effectLst/>
                <a:latin typeface="Lato" panose="020F0502020204030203" pitchFamily="34" charset="0"/>
                <a:ea typeface="Lato" panose="020F0502020204030203" pitchFamily="34" charset="0"/>
                <a:cs typeface="Lato" panose="020F0502020204030203" pitchFamily="34" charset="0"/>
              </a:rPr>
              <a:t>Campylobacter </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rPr>
              <a:t>is </a:t>
            </a:r>
            <a:r>
              <a:rPr lang="en-US" sz="2000" b="0" i="0" dirty="0">
                <a:solidFill>
                  <a:srgbClr val="000000"/>
                </a:solidFill>
                <a:effectLst/>
                <a:latin typeface="Lato" panose="020F0502020204030203" pitchFamily="34" charset="0"/>
                <a:ea typeface="Lato" panose="020F0502020204030203" pitchFamily="34" charset="0"/>
                <a:cs typeface="Lato" panose="020F0502020204030203" pitchFamily="34" charset="0"/>
              </a:rPr>
              <a:t>the #1 cause of bacterial diarrheal illness in the United States</a:t>
            </a:r>
          </a:p>
          <a:p>
            <a:pPr algn="l"/>
            <a:r>
              <a:rPr lang="en-US" sz="2000" b="0" i="0" dirty="0">
                <a:solidFill>
                  <a:srgbClr val="000000"/>
                </a:solidFill>
                <a:effectLst/>
                <a:latin typeface="Lato" panose="020F0502020204030203" pitchFamily="34" charset="0"/>
                <a:ea typeface="Lato" panose="020F0502020204030203" pitchFamily="34" charset="0"/>
                <a:cs typeface="Lato" panose="020F0502020204030203" pitchFamily="34" charset="0"/>
              </a:rPr>
              <a:t>People often get </a:t>
            </a:r>
            <a:r>
              <a:rPr lang="en-US" sz="2000" b="0" i="1" dirty="0">
                <a:solidFill>
                  <a:srgbClr val="000000"/>
                </a:solidFill>
                <a:effectLst/>
                <a:latin typeface="Lato" panose="020F0502020204030203" pitchFamily="34" charset="0"/>
                <a:ea typeface="Lato" panose="020F0502020204030203" pitchFamily="34" charset="0"/>
                <a:cs typeface="Lato" panose="020F0502020204030203" pitchFamily="34" charset="0"/>
              </a:rPr>
              <a:t>Campylobacter </a:t>
            </a:r>
            <a:r>
              <a:rPr lang="en-US" sz="2000" b="0" i="0" dirty="0">
                <a:solidFill>
                  <a:srgbClr val="000000"/>
                </a:solidFill>
                <a:effectLst/>
                <a:latin typeface="Lato" panose="020F0502020204030203" pitchFamily="34" charset="0"/>
                <a:ea typeface="Lato" panose="020F0502020204030203" pitchFamily="34" charset="0"/>
                <a:cs typeface="Lato" panose="020F0502020204030203" pitchFamily="34" charset="0"/>
              </a:rPr>
              <a:t>infection by eating raw or undercooked poultry</a:t>
            </a:r>
          </a:p>
          <a:p>
            <a:pPr algn="l"/>
            <a:r>
              <a:rPr lang="en-US" sz="2000" b="0" i="0" dirty="0">
                <a:solidFill>
                  <a:srgbClr val="000000"/>
                </a:solidFill>
                <a:effectLst/>
                <a:latin typeface="Lato" panose="020F0502020204030203" pitchFamily="34" charset="0"/>
                <a:ea typeface="Lato" panose="020F0502020204030203" pitchFamily="34" charset="0"/>
                <a:cs typeface="Lato" panose="020F0502020204030203" pitchFamily="34" charset="0"/>
              </a:rPr>
              <a:t># of people who get sick from the Campylobacter bacteria has been increasing steadily since 2006</a:t>
            </a:r>
          </a:p>
          <a:p>
            <a:pPr algn="l"/>
            <a:r>
              <a:rPr lang="en-US" sz="2000" b="0" i="0" dirty="0">
                <a:solidFill>
                  <a:srgbClr val="000000"/>
                </a:solidFill>
                <a:effectLst/>
                <a:latin typeface="Lato" panose="020F0502020204030203" pitchFamily="34" charset="0"/>
                <a:ea typeface="Lato" panose="020F0502020204030203" pitchFamily="34" charset="0"/>
                <a:cs typeface="Lato" panose="020F0502020204030203" pitchFamily="34" charset="0"/>
              </a:rPr>
              <a:t>significant drop observed in 2020 is likely impacted by COVID</a:t>
            </a:r>
          </a:p>
        </p:txBody>
      </p:sp>
      <p:pic>
        <p:nvPicPr>
          <p:cNvPr id="4" name="Picture 3">
            <a:extLst>
              <a:ext uri="{FF2B5EF4-FFF2-40B4-BE49-F238E27FC236}">
                <a16:creationId xmlns:a16="http://schemas.microsoft.com/office/drawing/2014/main" id="{6D2BB6A9-594B-F4F3-DF1C-6DF5F628DA72}"/>
              </a:ext>
            </a:extLst>
          </p:cNvPr>
          <p:cNvPicPr>
            <a:picLocks noChangeAspect="1"/>
          </p:cNvPicPr>
          <p:nvPr/>
        </p:nvPicPr>
        <p:blipFill>
          <a:blip r:embed="rId3"/>
          <a:stretch>
            <a:fillRect/>
          </a:stretch>
        </p:blipFill>
        <p:spPr>
          <a:xfrm>
            <a:off x="5811713" y="1280023"/>
            <a:ext cx="6310195" cy="4979071"/>
          </a:xfrm>
          <a:prstGeom prst="rect">
            <a:avLst/>
          </a:prstGeom>
        </p:spPr>
      </p:pic>
    </p:spTree>
    <p:extLst>
      <p:ext uri="{BB962C8B-B14F-4D97-AF65-F5344CB8AC3E}">
        <p14:creationId xmlns:p14="http://schemas.microsoft.com/office/powerpoint/2010/main" val="3200830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F12E68C-069E-2AB7-649C-9DA8687F104E}"/>
              </a:ext>
            </a:extLst>
          </p:cNvPr>
          <p:cNvSpPr>
            <a:spLocks noGrp="1"/>
          </p:cNvSpPr>
          <p:nvPr>
            <p:ph type="body" sz="half" idx="2"/>
          </p:nvPr>
        </p:nvSpPr>
        <p:spPr>
          <a:xfrm>
            <a:off x="839788" y="1712703"/>
            <a:ext cx="3932237" cy="3811588"/>
          </a:xfrm>
        </p:spPr>
        <p:txBody>
          <a:bodyPr>
            <a:normAutofit/>
          </a:bodyPr>
          <a:lstStyle/>
          <a:p>
            <a:r>
              <a:rPr lang="en-US" sz="2000" i="0" dirty="0">
                <a:solidFill>
                  <a:srgbClr val="212529"/>
                </a:solidFill>
                <a:effectLst/>
                <a:latin typeface="Lato" panose="020F0502020204030203" pitchFamily="34" charset="0"/>
              </a:rPr>
              <a:t>The </a:t>
            </a:r>
            <a:r>
              <a:rPr lang="en-US" sz="2000" b="1" i="0" dirty="0">
                <a:solidFill>
                  <a:srgbClr val="212529"/>
                </a:solidFill>
                <a:effectLst/>
                <a:latin typeface="Lato" panose="020F0502020204030203" pitchFamily="34" charset="0"/>
              </a:rPr>
              <a:t>average annual rate </a:t>
            </a:r>
            <a:r>
              <a:rPr lang="en-US" sz="2000" i="0" dirty="0">
                <a:solidFill>
                  <a:srgbClr val="212529"/>
                </a:solidFill>
                <a:effectLst/>
                <a:latin typeface="Lato" panose="020F0502020204030203" pitchFamily="34" charset="0"/>
              </a:rPr>
              <a:t>of new campylobacteriosis cases during 2001-2021 was about </a:t>
            </a:r>
            <a:r>
              <a:rPr lang="en-US" sz="2000" b="1" i="0" u="sng" dirty="0">
                <a:solidFill>
                  <a:srgbClr val="212529"/>
                </a:solidFill>
                <a:effectLst/>
                <a:latin typeface="Lato" panose="020F0502020204030203" pitchFamily="34" charset="0"/>
              </a:rPr>
              <a:t>19</a:t>
            </a:r>
            <a:r>
              <a:rPr lang="en-US" sz="2000" i="0" dirty="0">
                <a:solidFill>
                  <a:srgbClr val="212529"/>
                </a:solidFill>
                <a:effectLst/>
                <a:latin typeface="Lato" panose="020F0502020204030203" pitchFamily="34" charset="0"/>
              </a:rPr>
              <a:t> cases per 100,000 people in California. </a:t>
            </a:r>
          </a:p>
          <a:p>
            <a:endParaRPr lang="en-US" sz="2000" i="0" dirty="0">
              <a:solidFill>
                <a:srgbClr val="212529"/>
              </a:solidFill>
              <a:effectLst/>
              <a:latin typeface="Lato" panose="020F0502020204030203" pitchFamily="34" charset="0"/>
            </a:endParaRPr>
          </a:p>
          <a:p>
            <a:r>
              <a:rPr lang="en-US" sz="2000" i="0" dirty="0">
                <a:solidFill>
                  <a:srgbClr val="212529"/>
                </a:solidFill>
                <a:effectLst/>
                <a:latin typeface="Lato" panose="020F0502020204030203" pitchFamily="34" charset="0"/>
              </a:rPr>
              <a:t>The average rates were highest in San Francisco County (about 45 cases per 100,000 people) and lowest in Alpine County (4 cases per 100,000 people).</a:t>
            </a:r>
            <a:endParaRPr lang="en-US" sz="2000" dirty="0"/>
          </a:p>
        </p:txBody>
      </p:sp>
      <p:pic>
        <p:nvPicPr>
          <p:cNvPr id="9218" name="Picture 2">
            <a:extLst>
              <a:ext uri="{FF2B5EF4-FFF2-40B4-BE49-F238E27FC236}">
                <a16:creationId xmlns:a16="http://schemas.microsoft.com/office/drawing/2014/main" id="{7071F573-57A3-AEF3-F950-1514B758751A}"/>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4770" r="4770"/>
          <a:stretch>
            <a:fillRect/>
          </a:stretch>
        </p:blipFill>
        <p:spPr bwMode="auto">
          <a:xfrm>
            <a:off x="4944891" y="1088858"/>
            <a:ext cx="6407321" cy="5059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790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5C1F9-8538-0370-62BE-E570E1F12B24}"/>
              </a:ext>
            </a:extLst>
          </p:cNvPr>
          <p:cNvSpPr>
            <a:spLocks noGrp="1"/>
          </p:cNvSpPr>
          <p:nvPr>
            <p:ph type="title"/>
          </p:nvPr>
        </p:nvSpPr>
        <p:spPr/>
        <p:txBody>
          <a:bodyPr/>
          <a:lstStyle/>
          <a:p>
            <a:r>
              <a:rPr lang="en-US" sz="4400" b="0" i="0" dirty="0">
                <a:solidFill>
                  <a:srgbClr val="212529"/>
                </a:solidFill>
                <a:effectLst/>
                <a:latin typeface="Lato" panose="020F0502020204030203" pitchFamily="34" charset="0"/>
              </a:rPr>
              <a:t>Salmonellosis</a:t>
            </a:r>
            <a:endParaRPr lang="en-US" dirty="0"/>
          </a:p>
        </p:txBody>
      </p:sp>
      <p:sp>
        <p:nvSpPr>
          <p:cNvPr id="3" name="Content Placeholder 2">
            <a:extLst>
              <a:ext uri="{FF2B5EF4-FFF2-40B4-BE49-F238E27FC236}">
                <a16:creationId xmlns:a16="http://schemas.microsoft.com/office/drawing/2014/main" id="{8ADFEBFF-FC63-659A-4E8B-BAD8D87BDB80}"/>
              </a:ext>
            </a:extLst>
          </p:cNvPr>
          <p:cNvSpPr>
            <a:spLocks noGrp="1"/>
          </p:cNvSpPr>
          <p:nvPr>
            <p:ph idx="1"/>
          </p:nvPr>
        </p:nvSpPr>
        <p:spPr>
          <a:xfrm>
            <a:off x="838199" y="1825625"/>
            <a:ext cx="4875855" cy="4351338"/>
          </a:xfrm>
        </p:spPr>
        <p:txBody>
          <a:bodyPr>
            <a:normAutofit/>
          </a:bodyPr>
          <a:lstStyle/>
          <a:p>
            <a:r>
              <a:rPr lang="en-US" sz="2000" b="0" i="0" dirty="0">
                <a:solidFill>
                  <a:srgbClr val="212529"/>
                </a:solidFill>
                <a:effectLst/>
                <a:latin typeface="Lato" panose="020F0502020204030203" pitchFamily="34" charset="0"/>
              </a:rPr>
              <a:t>Salmonellosis is an bacterial infection caused by </a:t>
            </a:r>
            <a:r>
              <a:rPr lang="en-US" sz="2000" b="0" i="1" dirty="0">
                <a:solidFill>
                  <a:srgbClr val="212529"/>
                </a:solidFill>
                <a:effectLst/>
                <a:latin typeface="Lato" panose="020F0502020204030203" pitchFamily="34" charset="0"/>
              </a:rPr>
              <a:t>Salmonella</a:t>
            </a:r>
            <a:r>
              <a:rPr lang="en-US" sz="2000" b="0" i="0" dirty="0">
                <a:solidFill>
                  <a:srgbClr val="212529"/>
                </a:solidFill>
                <a:effectLst/>
                <a:latin typeface="Lato" panose="020F0502020204030203" pitchFamily="34" charset="0"/>
              </a:rPr>
              <a:t>, which usually live in the intestinal tracts of animals.</a:t>
            </a:r>
          </a:p>
          <a:p>
            <a:r>
              <a:rPr lang="en-US" sz="2000" b="0" i="0" dirty="0">
                <a:solidFill>
                  <a:srgbClr val="212529"/>
                </a:solidFill>
                <a:effectLst/>
                <a:latin typeface="Lato" panose="020F0502020204030203" pitchFamily="34" charset="0"/>
              </a:rPr>
              <a:t>Salmonella are usually transmitted to humans by eating foods contaminated with animal feces</a:t>
            </a:r>
            <a:r>
              <a:rPr lang="en-US" sz="2000" dirty="0">
                <a:solidFill>
                  <a:srgbClr val="212529"/>
                </a:solidFill>
                <a:latin typeface="Lato" panose="020F0502020204030203" pitchFamily="34" charset="0"/>
              </a:rPr>
              <a:t> </a:t>
            </a:r>
            <a:r>
              <a:rPr lang="en-US" sz="2000" b="0" i="0" dirty="0">
                <a:solidFill>
                  <a:srgbClr val="212529"/>
                </a:solidFill>
                <a:effectLst/>
                <a:latin typeface="Lato" panose="020F0502020204030203" pitchFamily="34" charset="0"/>
              </a:rPr>
              <a:t>(e.g., poultry, pork).</a:t>
            </a:r>
            <a:endParaRPr lang="en-US" sz="2000" dirty="0">
              <a:solidFill>
                <a:srgbClr val="212529"/>
              </a:solidFill>
              <a:latin typeface="Lato" panose="020F0502020204030203" pitchFamily="34" charset="0"/>
            </a:endParaRPr>
          </a:p>
          <a:p>
            <a:r>
              <a:rPr lang="en-US" sz="2000" dirty="0">
                <a:solidFill>
                  <a:srgbClr val="212529"/>
                </a:solidFill>
                <a:latin typeface="Lato" panose="020F0502020204030203" pitchFamily="34" charset="0"/>
              </a:rPr>
              <a:t>Cases have been fairly stable</a:t>
            </a:r>
            <a:endParaRPr lang="en-US" sz="3200" dirty="0">
              <a:solidFill>
                <a:srgbClr val="000000"/>
              </a:solidFill>
              <a:latin typeface="Open Sans" panose="020B0606030504020204" pitchFamily="34" charset="0"/>
            </a:endParaRPr>
          </a:p>
        </p:txBody>
      </p:sp>
      <p:pic>
        <p:nvPicPr>
          <p:cNvPr id="5" name="Picture 4">
            <a:extLst>
              <a:ext uri="{FF2B5EF4-FFF2-40B4-BE49-F238E27FC236}">
                <a16:creationId xmlns:a16="http://schemas.microsoft.com/office/drawing/2014/main" id="{53257E5D-B4B5-BCC7-D2BD-57158528DF28}"/>
              </a:ext>
            </a:extLst>
          </p:cNvPr>
          <p:cNvPicPr>
            <a:picLocks noChangeAspect="1"/>
          </p:cNvPicPr>
          <p:nvPr/>
        </p:nvPicPr>
        <p:blipFill>
          <a:blip r:embed="rId3"/>
          <a:stretch>
            <a:fillRect/>
          </a:stretch>
        </p:blipFill>
        <p:spPr>
          <a:xfrm>
            <a:off x="5714054" y="1430620"/>
            <a:ext cx="6292413" cy="4604419"/>
          </a:xfrm>
          <a:prstGeom prst="rect">
            <a:avLst/>
          </a:prstGeom>
        </p:spPr>
      </p:pic>
    </p:spTree>
    <p:extLst>
      <p:ext uri="{BB962C8B-B14F-4D97-AF65-F5344CB8AC3E}">
        <p14:creationId xmlns:p14="http://schemas.microsoft.com/office/powerpoint/2010/main" val="32810977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42CD942-CB73-154C-A9AC-0D62CAA0D1C6}">
  <we:reference id="d2164860-9689-45e3-a1e5-90c76032056e" version="1.0.0.7" store="EXCatalog" storeType="EXCatalog"/>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246</TotalTime>
  <Words>941</Words>
  <Application>Microsoft Macintosh PowerPoint</Application>
  <PresentationFormat>Widescreen</PresentationFormat>
  <Paragraphs>82</Paragraphs>
  <Slides>13</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Google Sans</vt:lpstr>
      <vt:lpstr>Lato Extended</vt:lpstr>
      <vt:lpstr>Arial</vt:lpstr>
      <vt:lpstr>Calibri</vt:lpstr>
      <vt:lpstr>Calibri Light</vt:lpstr>
      <vt:lpstr>Lato</vt:lpstr>
      <vt:lpstr>Open Sans</vt:lpstr>
      <vt:lpstr>Office Theme</vt:lpstr>
      <vt:lpstr>A brief epidemiologic examination of selected communicable diseases in the state of California</vt:lpstr>
      <vt:lpstr>Background</vt:lpstr>
      <vt:lpstr>PowerPoint Presentation</vt:lpstr>
      <vt:lpstr>Data</vt:lpstr>
      <vt:lpstr>Methods</vt:lpstr>
      <vt:lpstr>Results</vt:lpstr>
      <vt:lpstr>Campylobacteriosis</vt:lpstr>
      <vt:lpstr>PowerPoint Presentation</vt:lpstr>
      <vt:lpstr>Salmonellosis</vt:lpstr>
      <vt:lpstr>Coccidioidomycosis</vt:lpstr>
      <vt:lpstr>PowerPoint Presentation</vt:lpstr>
      <vt:lpstr>Discussion</vt:lpstr>
      <vt:lpstr>Relevant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brief epidemiologic examination of selected communicable diseases in the state of California</dc:title>
  <dc:creator>Liu, Fang (PSOM School of Medicine)</dc:creator>
  <cp:lastModifiedBy>Liu, Fang (PSOM School of Medicine)</cp:lastModifiedBy>
  <cp:revision>15</cp:revision>
  <dcterms:created xsi:type="dcterms:W3CDTF">2023-11-30T02:52:25Z</dcterms:created>
  <dcterms:modified xsi:type="dcterms:W3CDTF">2023-12-01T23:03:50Z</dcterms:modified>
</cp:coreProperties>
</file>